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5197" r:id="rId5"/>
    <p:sldMasterId id="2147485202" r:id="rId6"/>
  </p:sldMasterIdLst>
  <p:notesMasterIdLst>
    <p:notesMasterId r:id="rId33"/>
  </p:notesMasterIdLst>
  <p:handoutMasterIdLst>
    <p:handoutMasterId r:id="rId34"/>
  </p:handoutMasterIdLst>
  <p:sldIdLst>
    <p:sldId id="256" r:id="rId7"/>
    <p:sldId id="2145707012" r:id="rId8"/>
    <p:sldId id="2145708541" r:id="rId9"/>
    <p:sldId id="2145706800" r:id="rId10"/>
    <p:sldId id="2145706848" r:id="rId11"/>
    <p:sldId id="2145706849" r:id="rId12"/>
    <p:sldId id="2145706742" r:id="rId13"/>
    <p:sldId id="2145706866" r:id="rId14"/>
    <p:sldId id="258" r:id="rId15"/>
    <p:sldId id="261" r:id="rId16"/>
    <p:sldId id="2145706867" r:id="rId17"/>
    <p:sldId id="2145706869" r:id="rId18"/>
    <p:sldId id="2145706870" r:id="rId19"/>
    <p:sldId id="2145706875" r:id="rId20"/>
    <p:sldId id="2145706874" r:id="rId21"/>
    <p:sldId id="2145708251" r:id="rId22"/>
    <p:sldId id="2145708255" r:id="rId23"/>
    <p:sldId id="2145708256" r:id="rId24"/>
    <p:sldId id="2145708273" r:id="rId25"/>
    <p:sldId id="2145706880" r:id="rId26"/>
    <p:sldId id="2145708257" r:id="rId27"/>
    <p:sldId id="2145706829" r:id="rId28"/>
    <p:sldId id="2145706821" r:id="rId29"/>
    <p:sldId id="2145706831" r:id="rId30"/>
    <p:sldId id="2145706825" r:id="rId31"/>
    <p:sldId id="2145708274" r:id="rId32"/>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F40"/>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2E462-D889-41CF-B6AD-911F682BB8F5}" v="12" dt="2025-03-26T15:50:37.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94660"/>
  </p:normalViewPr>
  <p:slideViewPr>
    <p:cSldViewPr snapToGrid="0">
      <p:cViewPr varScale="1">
        <p:scale>
          <a:sx n="67" d="100"/>
          <a:sy n="67" d="100"/>
        </p:scale>
        <p:origin x="736"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ZA" dirty="0" err="1"/>
              <a:t>WSA</a:t>
            </a:r>
            <a:r>
              <a:rPr lang="en-ZA" dirty="0"/>
              <a:t> feedback RECEIVED from 2024 Summit</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458538385826774E-2"/>
          <c:y val="4.7250181640613828E-2"/>
          <c:w val="0.78000196850393699"/>
          <c:h val="0.75781848192553625"/>
        </c:manualLayout>
      </c:layout>
      <c:bar3DChart>
        <c:barDir val="col"/>
        <c:grouping val="standard"/>
        <c:varyColors val="0"/>
        <c:ser>
          <c:idx val="0"/>
          <c:order val="0"/>
          <c:tx>
            <c:strRef>
              <c:f>Sheet1!$C$1</c:f>
              <c:strCache>
                <c:ptCount val="1"/>
                <c:pt idx="0">
                  <c:v>Number in Group</c:v>
                </c:pt>
              </c:strCache>
            </c:strRef>
          </c:tx>
          <c:spPr>
            <a:gradFill>
              <a:gsLst>
                <a:gs pos="100000">
                  <a:schemeClr val="accent6">
                    <a:alpha val="0"/>
                  </a:schemeClr>
                </a:gs>
                <a:gs pos="50000">
                  <a:schemeClr val="accent6"/>
                </a:gs>
              </a:gsLst>
              <a:lin ang="5400000" scaled="0"/>
            </a:gradFill>
            <a:ln>
              <a:noFill/>
            </a:ln>
            <a:effectLst/>
            <a:sp3d/>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Group 1</c:v>
                </c:pt>
                <c:pt idx="1">
                  <c:v>Group 2</c:v>
                </c:pt>
                <c:pt idx="2">
                  <c:v>Group 3</c:v>
                </c:pt>
                <c:pt idx="3">
                  <c:v>Group 4</c:v>
                </c:pt>
              </c:strCache>
            </c:strRef>
          </c:cat>
          <c:val>
            <c:numRef>
              <c:f>Sheet1!$C$2:$C$5</c:f>
              <c:numCache>
                <c:formatCode>General</c:formatCode>
                <c:ptCount val="4"/>
                <c:pt idx="0">
                  <c:v>69</c:v>
                </c:pt>
                <c:pt idx="1">
                  <c:v>38</c:v>
                </c:pt>
                <c:pt idx="2">
                  <c:v>27</c:v>
                </c:pt>
                <c:pt idx="3">
                  <c:v>12</c:v>
                </c:pt>
              </c:numCache>
            </c:numRef>
          </c:val>
          <c:extLst>
            <c:ext xmlns:c16="http://schemas.microsoft.com/office/drawing/2014/chart" uri="{C3380CC4-5D6E-409C-BE32-E72D297353CC}">
              <c16:uniqueId val="{00000000-C65C-4ACB-8F3A-53B7668FE9C4}"/>
            </c:ext>
          </c:extLst>
        </c:ser>
        <c:ser>
          <c:idx val="1"/>
          <c:order val="1"/>
          <c:tx>
            <c:strRef>
              <c:f>Sheet1!$B$1</c:f>
              <c:strCache>
                <c:ptCount val="1"/>
                <c:pt idx="0">
                  <c:v>Number Responded</c:v>
                </c:pt>
              </c:strCache>
            </c:strRef>
          </c:tx>
          <c:spPr>
            <a:gradFill>
              <a:gsLst>
                <a:gs pos="100000">
                  <a:schemeClr val="accent5">
                    <a:alpha val="0"/>
                  </a:schemeClr>
                </a:gs>
                <a:gs pos="50000">
                  <a:schemeClr val="accent5"/>
                </a:gs>
              </a:gsLst>
              <a:lin ang="5400000" scaled="0"/>
            </a:gradFill>
            <a:ln>
              <a:noFill/>
            </a:ln>
            <a:effectLst/>
            <a:sp3d/>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Group 1</c:v>
                </c:pt>
                <c:pt idx="1">
                  <c:v>Group 2</c:v>
                </c:pt>
                <c:pt idx="2">
                  <c:v>Group 3</c:v>
                </c:pt>
                <c:pt idx="3">
                  <c:v>Group 4</c:v>
                </c:pt>
              </c:strCache>
            </c:strRef>
          </c:cat>
          <c:val>
            <c:numRef>
              <c:f>Sheet1!$B$2:$B$5</c:f>
              <c:numCache>
                <c:formatCode>General</c:formatCode>
                <c:ptCount val="4"/>
                <c:pt idx="0">
                  <c:v>67</c:v>
                </c:pt>
                <c:pt idx="1">
                  <c:v>36</c:v>
                </c:pt>
                <c:pt idx="2">
                  <c:v>25</c:v>
                </c:pt>
                <c:pt idx="3">
                  <c:v>7</c:v>
                </c:pt>
              </c:numCache>
            </c:numRef>
          </c:val>
          <c:extLst>
            <c:ext xmlns:c16="http://schemas.microsoft.com/office/drawing/2014/chart" uri="{C3380CC4-5D6E-409C-BE32-E72D297353CC}">
              <c16:uniqueId val="{00000001-C65C-4ACB-8F3A-53B7668FE9C4}"/>
            </c:ext>
          </c:extLst>
        </c:ser>
        <c:dLbls>
          <c:showLegendKey val="0"/>
          <c:showVal val="0"/>
          <c:showCatName val="0"/>
          <c:showSerName val="0"/>
          <c:showPercent val="0"/>
          <c:showBubbleSize val="0"/>
        </c:dLbls>
        <c:gapWidth val="150"/>
        <c:gapDepth val="0"/>
        <c:shape val="box"/>
        <c:axId val="91952384"/>
        <c:axId val="91969184"/>
        <c:axId val="1481539376"/>
      </c:bar3DChart>
      <c:catAx>
        <c:axId val="91952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969184"/>
        <c:crosses val="autoZero"/>
        <c:auto val="1"/>
        <c:lblAlgn val="ctr"/>
        <c:lblOffset val="100"/>
        <c:noMultiLvlLbl val="0"/>
      </c:catAx>
      <c:valAx>
        <c:axId val="919691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952384"/>
        <c:crosses val="autoZero"/>
        <c:crossBetween val="between"/>
      </c:valAx>
      <c:serAx>
        <c:axId val="1481539376"/>
        <c:scaling>
          <c:orientation val="minMax"/>
        </c:scaling>
        <c:delete val="0"/>
        <c:axPos val="b"/>
        <c:majorTickMark val="none"/>
        <c:minorTickMark val="none"/>
        <c:tickLblPos val="nextTo"/>
        <c:spPr>
          <a:noFill/>
          <a:ln w="9525"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969184"/>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934206629419742"/>
          <c:y val="3.515624783733711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0293531624279725"/>
          <c:y val="0.16237665093647571"/>
          <c:w val="0.34651932993064405"/>
          <c:h val="0.7499069420578898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8E-4677-AA6E-798E45D325C4}"/>
              </c:ext>
            </c:extLst>
          </c:dPt>
          <c:dPt>
            <c:idx val="1"/>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8E-4677-AA6E-798E45D325C4}"/>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8E-4677-AA6E-798E45D325C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68E-4677-AA6E-798E45D325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WSP function being ringfenced due to other reforms or process</c:v>
                </c:pt>
                <c:pt idx="1">
                  <c:v>WSP function ringfenced prior to Summit</c:v>
                </c:pt>
                <c:pt idx="2">
                  <c:v>No information</c:v>
                </c:pt>
                <c:pt idx="3">
                  <c:v>WSP function ringfenced subsequent to Summit</c:v>
                </c:pt>
              </c:strCache>
            </c:strRef>
          </c:cat>
          <c:val>
            <c:numRef>
              <c:f>Sheet1!$B$2:$B$5</c:f>
              <c:numCache>
                <c:formatCode>General</c:formatCode>
                <c:ptCount val="4"/>
                <c:pt idx="0">
                  <c:v>35</c:v>
                </c:pt>
                <c:pt idx="1">
                  <c:v>16</c:v>
                </c:pt>
                <c:pt idx="2">
                  <c:v>8</c:v>
                </c:pt>
                <c:pt idx="3">
                  <c:v>8</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0445273726662798"/>
          <c:y val="0.61735570759376801"/>
          <c:w val="0.46713367302238396"/>
          <c:h val="0.3274487987543799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92911787172164"/>
          <c:y val="1.64062520184857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326853232730813E-2"/>
          <c:y val="0.12018917571225095"/>
          <c:w val="0.34358149076416983"/>
          <c:h val="0.74990689590389958"/>
        </c:manualLayout>
      </c:layout>
      <c:doughnutChart>
        <c:varyColors val="1"/>
        <c:ser>
          <c:idx val="0"/>
          <c:order val="0"/>
          <c:tx>
            <c:strRef>
              <c:f>Sheet1!$B$1</c:f>
              <c:strCache>
                <c:ptCount val="1"/>
                <c:pt idx="0">
                  <c:v>Number of WSAs</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8E-4677-AA6E-798E45D325C4}"/>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8E-4677-AA6E-798E45D325C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8E-4677-AA6E-798E45D325C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68E-4677-AA6E-798E45D325C4}"/>
              </c:ext>
            </c:extLst>
          </c:dPt>
          <c:dPt>
            <c:idx val="4"/>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2FFA-4800-B189-88EC91EF246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Section 78 process for water and sanitation approved and being implemented</c:v>
                </c:pt>
                <c:pt idx="1">
                  <c:v>Section 78 process for water and sanitation approved by Council</c:v>
                </c:pt>
                <c:pt idx="2">
                  <c:v>Section 78 process underway</c:v>
                </c:pt>
                <c:pt idx="3">
                  <c:v>No section 78 process underway</c:v>
                </c:pt>
                <c:pt idx="4">
                  <c:v>No information</c:v>
                </c:pt>
              </c:strCache>
            </c:strRef>
          </c:cat>
          <c:val>
            <c:numRef>
              <c:f>Sheet1!$B$2:$B$6</c:f>
              <c:numCache>
                <c:formatCode>General</c:formatCode>
                <c:ptCount val="5"/>
                <c:pt idx="0">
                  <c:v>10</c:v>
                </c:pt>
                <c:pt idx="1">
                  <c:v>11</c:v>
                </c:pt>
                <c:pt idx="2">
                  <c:v>12</c:v>
                </c:pt>
                <c:pt idx="3">
                  <c:v>32</c:v>
                </c:pt>
                <c:pt idx="4">
                  <c:v>2</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39421177565601873"/>
          <c:y val="0.64996919906117112"/>
          <c:w val="0.59532113050329272"/>
          <c:h val="0.342999550073763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spcBef>
              <a:spcPts val="0"/>
            </a:spcBef>
            <a:spcAft>
              <a:spcPts val="0"/>
            </a:spcAft>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8716035332416033E-2"/>
          <c:y val="0.14307334448242898"/>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8E-4677-AA6E-798E45D325C4}"/>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8E-4677-AA6E-798E45D325C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8E-4677-AA6E-798E45D325C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68E-4677-AA6E-798E45D325C4}"/>
              </c:ext>
            </c:extLst>
          </c:dPt>
          <c:dPt>
            <c:idx val="4"/>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A561-487C-9962-813836F0263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Water Services Infrastructure security plan approved and being implemented</c:v>
                </c:pt>
                <c:pt idx="1">
                  <c:v>Water Services Infrastructure security plan approved by Council</c:v>
                </c:pt>
                <c:pt idx="2">
                  <c:v>Draft Water Services Infrastructure security plan developed</c:v>
                </c:pt>
                <c:pt idx="3">
                  <c:v>No Water Services Infrastructure security plan</c:v>
                </c:pt>
                <c:pt idx="4">
                  <c:v>No information provided</c:v>
                </c:pt>
              </c:strCache>
            </c:strRef>
          </c:cat>
          <c:val>
            <c:numRef>
              <c:f>Sheet1!$B$2:$B$6</c:f>
              <c:numCache>
                <c:formatCode>General</c:formatCode>
                <c:ptCount val="5"/>
                <c:pt idx="0">
                  <c:v>5</c:v>
                </c:pt>
                <c:pt idx="1">
                  <c:v>2</c:v>
                </c:pt>
                <c:pt idx="2">
                  <c:v>25</c:v>
                </c:pt>
                <c:pt idx="3">
                  <c:v>30</c:v>
                </c:pt>
                <c:pt idx="4">
                  <c:v>5</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37958072804815213"/>
          <c:y val="0.63891612730864278"/>
          <c:w val="0.59602892759611648"/>
          <c:h val="0.3373901787959722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Likelihood</a:t>
            </a:r>
            <a:r>
              <a:rPr lang="en-ZA" baseline="0" dirty="0"/>
              <a:t> of achieving compliance to Regulation 3630</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bar"/>
        <c:grouping val="clustered"/>
        <c:varyColors val="0"/>
        <c:ser>
          <c:idx val="0"/>
          <c:order val="0"/>
          <c:tx>
            <c:strRef>
              <c:f>Sheet1!$B$1</c:f>
              <c:strCache>
                <c:ptCount val="1"/>
                <c:pt idx="0">
                  <c:v>Treatment works</c:v>
                </c:pt>
              </c:strCache>
            </c:strRef>
          </c:tx>
          <c:spPr>
            <a:solidFill>
              <a:schemeClr val="accent1"/>
            </a:solidFill>
            <a:ln>
              <a:noFill/>
            </a:ln>
            <a:effectLst/>
          </c:spPr>
          <c:invertIfNegative val="0"/>
          <c:cat>
            <c:strRef>
              <c:f>Sheet1!$A$2:$A$6</c:f>
              <c:strCache>
                <c:ptCount val="5"/>
                <c:pt idx="0">
                  <c:v>Higly unlikely</c:v>
                </c:pt>
                <c:pt idx="1">
                  <c:v>Somewhat unlikely</c:v>
                </c:pt>
                <c:pt idx="2">
                  <c:v>Somewhat likely</c:v>
                </c:pt>
                <c:pt idx="3">
                  <c:v>Higly likely</c:v>
                </c:pt>
                <c:pt idx="4">
                  <c:v>Already compliant</c:v>
                </c:pt>
              </c:strCache>
            </c:strRef>
          </c:cat>
          <c:val>
            <c:numRef>
              <c:f>Sheet1!$B$2:$B$6</c:f>
              <c:numCache>
                <c:formatCode>General</c:formatCode>
                <c:ptCount val="5"/>
                <c:pt idx="0">
                  <c:v>5</c:v>
                </c:pt>
                <c:pt idx="1">
                  <c:v>9</c:v>
                </c:pt>
                <c:pt idx="2">
                  <c:v>22</c:v>
                </c:pt>
                <c:pt idx="3">
                  <c:v>15</c:v>
                </c:pt>
                <c:pt idx="4">
                  <c:v>14</c:v>
                </c:pt>
              </c:numCache>
            </c:numRef>
          </c:val>
          <c:extLst>
            <c:ext xmlns:c16="http://schemas.microsoft.com/office/drawing/2014/chart" uri="{C3380CC4-5D6E-409C-BE32-E72D297353CC}">
              <c16:uniqueId val="{00000000-DA0F-4ADF-B937-10A2E481E5FD}"/>
            </c:ext>
          </c:extLst>
        </c:ser>
        <c:ser>
          <c:idx val="1"/>
          <c:order val="1"/>
          <c:tx>
            <c:strRef>
              <c:f>Sheet1!$C$1</c:f>
              <c:strCache>
                <c:ptCount val="1"/>
                <c:pt idx="0">
                  <c:v>Process Controllers</c:v>
                </c:pt>
              </c:strCache>
            </c:strRef>
          </c:tx>
          <c:spPr>
            <a:solidFill>
              <a:schemeClr val="accent2"/>
            </a:solidFill>
            <a:ln>
              <a:noFill/>
            </a:ln>
            <a:effectLst/>
          </c:spPr>
          <c:invertIfNegative val="0"/>
          <c:cat>
            <c:strRef>
              <c:f>Sheet1!$A$2:$A$6</c:f>
              <c:strCache>
                <c:ptCount val="5"/>
                <c:pt idx="0">
                  <c:v>Higly unlikely</c:v>
                </c:pt>
                <c:pt idx="1">
                  <c:v>Somewhat unlikely</c:v>
                </c:pt>
                <c:pt idx="2">
                  <c:v>Somewhat likely</c:v>
                </c:pt>
                <c:pt idx="3">
                  <c:v>Higly likely</c:v>
                </c:pt>
                <c:pt idx="4">
                  <c:v>Already compliant</c:v>
                </c:pt>
              </c:strCache>
            </c:strRef>
          </c:cat>
          <c:val>
            <c:numRef>
              <c:f>Sheet1!$C$2:$C$6</c:f>
              <c:numCache>
                <c:formatCode>General</c:formatCode>
                <c:ptCount val="5"/>
                <c:pt idx="0">
                  <c:v>11</c:v>
                </c:pt>
                <c:pt idx="1">
                  <c:v>7</c:v>
                </c:pt>
                <c:pt idx="2">
                  <c:v>22</c:v>
                </c:pt>
                <c:pt idx="3">
                  <c:v>12</c:v>
                </c:pt>
                <c:pt idx="4">
                  <c:v>12</c:v>
                </c:pt>
              </c:numCache>
            </c:numRef>
          </c:val>
          <c:extLst>
            <c:ext xmlns:c16="http://schemas.microsoft.com/office/drawing/2014/chart" uri="{C3380CC4-5D6E-409C-BE32-E72D297353CC}">
              <c16:uniqueId val="{00000001-DA0F-4ADF-B937-10A2E481E5FD}"/>
            </c:ext>
          </c:extLst>
        </c:ser>
        <c:dLbls>
          <c:showLegendKey val="0"/>
          <c:showVal val="0"/>
          <c:showCatName val="0"/>
          <c:showSerName val="0"/>
          <c:showPercent val="0"/>
          <c:showBubbleSize val="0"/>
        </c:dLbls>
        <c:gapWidth val="182"/>
        <c:axId val="1544405664"/>
        <c:axId val="1544959120"/>
      </c:barChart>
      <c:catAx>
        <c:axId val="154440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959120"/>
        <c:crosses val="autoZero"/>
        <c:auto val="1"/>
        <c:lblAlgn val="ctr"/>
        <c:lblOffset val="100"/>
        <c:noMultiLvlLbl val="0"/>
      </c:catAx>
      <c:valAx>
        <c:axId val="1544959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40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Plan developed to address NRW, but not yet implemented</c:v>
                </c:pt>
                <c:pt idx="1">
                  <c:v>Plan developed and being implemented to address NRW</c:v>
                </c:pt>
                <c:pt idx="2">
                  <c:v>No  plan to address NRW</c:v>
                </c:pt>
                <c:pt idx="3">
                  <c:v>No information provided</c:v>
                </c:pt>
              </c:strCache>
            </c:strRef>
          </c:cat>
          <c:val>
            <c:numRef>
              <c:f>Sheet1!$B$2:$B$5</c:f>
              <c:numCache>
                <c:formatCode>General</c:formatCode>
                <c:ptCount val="4"/>
                <c:pt idx="0">
                  <c:v>21</c:v>
                </c:pt>
                <c:pt idx="1">
                  <c:v>30</c:v>
                </c:pt>
                <c:pt idx="2">
                  <c:v>15</c:v>
                </c:pt>
                <c:pt idx="3">
                  <c:v>1</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Pt>
            <c:idx val="4"/>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B4F-48BF-9F82-37AFD56C6255}"/>
              </c:ext>
            </c:extLst>
          </c:dPt>
          <c:dLbls>
            <c:dLbl>
              <c:idx val="0"/>
              <c:layout>
                <c:manualLayout>
                  <c:x val="1.8146989776663423E-2"/>
                  <c:y val="-5.923423473846268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No progress reported</c:v>
                </c:pt>
                <c:pt idx="1">
                  <c:v>WSA in process of conducting assessments and developing plans</c:v>
                </c:pt>
                <c:pt idx="2">
                  <c:v>WSA in process of sourcing funding</c:v>
                </c:pt>
                <c:pt idx="3">
                  <c:v>WSA reported positive progress</c:v>
                </c:pt>
                <c:pt idx="4">
                  <c:v>No information provided</c:v>
                </c:pt>
              </c:strCache>
            </c:strRef>
          </c:cat>
          <c:val>
            <c:numRef>
              <c:f>Sheet1!$B$2:$B$6</c:f>
              <c:numCache>
                <c:formatCode>General</c:formatCode>
                <c:ptCount val="5"/>
                <c:pt idx="0">
                  <c:v>1</c:v>
                </c:pt>
                <c:pt idx="1">
                  <c:v>9</c:v>
                </c:pt>
                <c:pt idx="2">
                  <c:v>5</c:v>
                </c:pt>
                <c:pt idx="3">
                  <c:v>50</c:v>
                </c:pt>
                <c:pt idx="4">
                  <c:v>2</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BAE37-C830-4F31-BF97-470FEE8D9B2D}" type="doc">
      <dgm:prSet loTypeId="urn:microsoft.com/office/officeart/2005/8/layout/process4" loCatId="process" qsTypeId="urn:microsoft.com/office/officeart/2005/8/quickstyle/simple2" qsCatId="simple" csTypeId="urn:microsoft.com/office/officeart/2005/8/colors/accent5_4" csCatId="accent5" phldr="1"/>
      <dgm:spPr/>
      <dgm:t>
        <a:bodyPr/>
        <a:lstStyle/>
        <a:p>
          <a:endParaRPr lang="en-US"/>
        </a:p>
      </dgm:t>
    </dgm:pt>
    <dgm:pt modelId="{9577D2E1-F656-4F6C-9A07-8C95B6067E35}">
      <dgm:prSet/>
      <dgm:spPr/>
      <dgm:t>
        <a:bodyPr/>
        <a:lstStyle/>
        <a:p>
          <a:r>
            <a:rPr lang="en-ZA" dirty="0"/>
            <a:t>Triggered by the decline in municipal water and sanitation services delivery, as demonstrated by the latest Drop Reports, the Department, in consultation with sector partners, has identified the need to do things differently</a:t>
          </a:r>
          <a:endParaRPr lang="en-US" dirty="0"/>
        </a:p>
      </dgm:t>
    </dgm:pt>
    <dgm:pt modelId="{D7222C6A-1D0C-4D75-A735-241002729E9B}" type="parTrans" cxnId="{02C3C66B-DE15-4D4C-B58A-7389DC7A6097}">
      <dgm:prSet/>
      <dgm:spPr/>
      <dgm:t>
        <a:bodyPr/>
        <a:lstStyle/>
        <a:p>
          <a:endParaRPr lang="en-US"/>
        </a:p>
      </dgm:t>
    </dgm:pt>
    <dgm:pt modelId="{FD5F0880-FD62-45AE-9378-4D4FC3D033A6}" type="sibTrans" cxnId="{02C3C66B-DE15-4D4C-B58A-7389DC7A6097}">
      <dgm:prSet/>
      <dgm:spPr/>
      <dgm:t>
        <a:bodyPr/>
        <a:lstStyle/>
        <a:p>
          <a:endParaRPr lang="en-US"/>
        </a:p>
      </dgm:t>
    </dgm:pt>
    <dgm:pt modelId="{D0E41005-32A8-4C25-85E1-1956908638AC}">
      <dgm:prSet/>
      <dgm:spPr/>
      <dgm:t>
        <a:bodyPr/>
        <a:lstStyle/>
        <a:p>
          <a:r>
            <a:rPr lang="en-ZA" dirty="0"/>
            <a:t>The Water Services Amendment Bill introduces 2 new concepts:  </a:t>
          </a:r>
          <a:endParaRPr lang="en-US" dirty="0"/>
        </a:p>
      </dgm:t>
    </dgm:pt>
    <dgm:pt modelId="{EEB4ACA9-1CC0-41A8-BCDA-6E52944A09C3}" type="parTrans" cxnId="{8C6AC5B9-0160-40E1-9727-35A7AAF78E9E}">
      <dgm:prSet/>
      <dgm:spPr/>
      <dgm:t>
        <a:bodyPr/>
        <a:lstStyle/>
        <a:p>
          <a:endParaRPr lang="en-US"/>
        </a:p>
      </dgm:t>
    </dgm:pt>
    <dgm:pt modelId="{EAD37025-8D81-420D-9CD8-8181087247BD}" type="sibTrans" cxnId="{8C6AC5B9-0160-40E1-9727-35A7AAF78E9E}">
      <dgm:prSet/>
      <dgm:spPr/>
      <dgm:t>
        <a:bodyPr/>
        <a:lstStyle/>
        <a:p>
          <a:endParaRPr lang="en-US"/>
        </a:p>
      </dgm:t>
    </dgm:pt>
    <dgm:pt modelId="{6F005244-511C-4B73-992A-FC1CABA5DBC2}">
      <dgm:prSet custT="1"/>
      <dgm:spPr/>
      <dgm:t>
        <a:bodyPr/>
        <a:lstStyle/>
        <a:p>
          <a:r>
            <a:rPr lang="en-ZA" sz="1800" dirty="0"/>
            <a:t>The requirement that a municipal service delivery mechanism must have a minimum competency</a:t>
          </a:r>
          <a:endParaRPr lang="en-US" sz="1800" dirty="0"/>
        </a:p>
      </dgm:t>
    </dgm:pt>
    <dgm:pt modelId="{F2FD79B2-305B-41C5-A659-61A4EED105AF}" type="parTrans" cxnId="{C7A644D4-FF37-4ED9-B4AC-590015966FE7}">
      <dgm:prSet/>
      <dgm:spPr/>
      <dgm:t>
        <a:bodyPr/>
        <a:lstStyle/>
        <a:p>
          <a:endParaRPr lang="en-US"/>
        </a:p>
      </dgm:t>
    </dgm:pt>
    <dgm:pt modelId="{03067F3C-0DB8-45DC-B26C-0056FE68B36C}" type="sibTrans" cxnId="{C7A644D4-FF37-4ED9-B4AC-590015966FE7}">
      <dgm:prSet/>
      <dgm:spPr/>
      <dgm:t>
        <a:bodyPr/>
        <a:lstStyle/>
        <a:p>
          <a:endParaRPr lang="en-US"/>
        </a:p>
      </dgm:t>
    </dgm:pt>
    <dgm:pt modelId="{17D7643C-8F55-464D-87E5-EBA95A2CE445}">
      <dgm:prSet custT="1"/>
      <dgm:spPr/>
      <dgm:t>
        <a:bodyPr/>
        <a:lstStyle/>
        <a:p>
          <a:r>
            <a:rPr lang="en-ZA" sz="1800" dirty="0"/>
            <a:t>The requirement that the WSA must regulate performance of the WSP by contract – whether internal and/or external</a:t>
          </a:r>
          <a:endParaRPr lang="en-US" sz="1800" dirty="0"/>
        </a:p>
      </dgm:t>
    </dgm:pt>
    <dgm:pt modelId="{F3E74176-EFD1-48CB-88C2-B6B32E20297A}" type="parTrans" cxnId="{85F04F3E-73D4-4FBA-87E6-E4F1AB9DE656}">
      <dgm:prSet/>
      <dgm:spPr/>
      <dgm:t>
        <a:bodyPr/>
        <a:lstStyle/>
        <a:p>
          <a:endParaRPr lang="en-US"/>
        </a:p>
      </dgm:t>
    </dgm:pt>
    <dgm:pt modelId="{F8598BD0-39F7-4F75-B6B5-38E0B2AB0B38}" type="sibTrans" cxnId="{85F04F3E-73D4-4FBA-87E6-E4F1AB9DE656}">
      <dgm:prSet/>
      <dgm:spPr/>
      <dgm:t>
        <a:bodyPr/>
        <a:lstStyle/>
        <a:p>
          <a:endParaRPr lang="en-US"/>
        </a:p>
      </dgm:t>
    </dgm:pt>
    <dgm:pt modelId="{2178A3C5-8ECD-496E-AA3B-36A69F9D85D9}">
      <dgm:prSet/>
      <dgm:spPr/>
      <dgm:t>
        <a:bodyPr/>
        <a:lstStyle/>
        <a:p>
          <a:r>
            <a:rPr lang="en-ZA" dirty="0"/>
            <a:t>The proposed concepts are within the existing Constitutional Framework in terms of which: </a:t>
          </a:r>
          <a:endParaRPr lang="en-US" dirty="0"/>
        </a:p>
      </dgm:t>
    </dgm:pt>
    <dgm:pt modelId="{2FE8DFBF-951F-43EE-9B5D-D61E92E7A523}" type="parTrans" cxnId="{6A801AF8-4FD4-466E-A963-E08F910B9FAD}">
      <dgm:prSet/>
      <dgm:spPr/>
      <dgm:t>
        <a:bodyPr/>
        <a:lstStyle/>
        <a:p>
          <a:endParaRPr lang="en-US"/>
        </a:p>
      </dgm:t>
    </dgm:pt>
    <dgm:pt modelId="{30D54D56-E884-4E18-A679-B55B4E4C6887}" type="sibTrans" cxnId="{6A801AF8-4FD4-466E-A963-E08F910B9FAD}">
      <dgm:prSet/>
      <dgm:spPr/>
      <dgm:t>
        <a:bodyPr/>
        <a:lstStyle/>
        <a:p>
          <a:endParaRPr lang="en-US"/>
        </a:p>
      </dgm:t>
    </dgm:pt>
    <dgm:pt modelId="{4D4133A7-BA69-47C2-AC0C-3356A1ECF654}">
      <dgm:prSet/>
      <dgm:spPr/>
      <dgm:t>
        <a:bodyPr/>
        <a:lstStyle/>
        <a:p>
          <a:r>
            <a:rPr lang="en-ZA" dirty="0"/>
            <a:t>Local government is accountable for ensuring service delivery in a sustainable manner</a:t>
          </a:r>
          <a:endParaRPr lang="en-US" dirty="0"/>
        </a:p>
      </dgm:t>
    </dgm:pt>
    <dgm:pt modelId="{BB883E64-C900-4679-8A80-F027E0CDF45C}" type="parTrans" cxnId="{FB5376B4-B000-4C6E-A815-25E2BB44C7EC}">
      <dgm:prSet/>
      <dgm:spPr/>
      <dgm:t>
        <a:bodyPr/>
        <a:lstStyle/>
        <a:p>
          <a:endParaRPr lang="en-US"/>
        </a:p>
      </dgm:t>
    </dgm:pt>
    <dgm:pt modelId="{04B0A043-93BE-4F26-934D-65D7F8D1F365}" type="sibTrans" cxnId="{FB5376B4-B000-4C6E-A815-25E2BB44C7EC}">
      <dgm:prSet/>
      <dgm:spPr/>
      <dgm:t>
        <a:bodyPr/>
        <a:lstStyle/>
        <a:p>
          <a:endParaRPr lang="en-US"/>
        </a:p>
      </dgm:t>
    </dgm:pt>
    <dgm:pt modelId="{F6F64421-A8C5-48BE-9A79-C703CDF69324}">
      <dgm:prSet/>
      <dgm:spPr/>
      <dgm:t>
        <a:bodyPr/>
        <a:lstStyle/>
        <a:p>
          <a:r>
            <a:rPr lang="en-ZA" dirty="0"/>
            <a:t>National government has a duty to make sure municipalities perform their functions</a:t>
          </a:r>
          <a:endParaRPr lang="en-US" dirty="0"/>
        </a:p>
      </dgm:t>
    </dgm:pt>
    <dgm:pt modelId="{7A27D311-5E7D-4171-A001-A66F08CAE477}" type="parTrans" cxnId="{72C6EFCA-578C-4FFA-A92B-37050BBFE37B}">
      <dgm:prSet/>
      <dgm:spPr/>
      <dgm:t>
        <a:bodyPr/>
        <a:lstStyle/>
        <a:p>
          <a:endParaRPr lang="en-US"/>
        </a:p>
      </dgm:t>
    </dgm:pt>
    <dgm:pt modelId="{2368A0C4-A343-4191-BEC2-A7CC6B60AE60}" type="sibTrans" cxnId="{72C6EFCA-578C-4FFA-A92B-37050BBFE37B}">
      <dgm:prSet/>
      <dgm:spPr/>
      <dgm:t>
        <a:bodyPr/>
        <a:lstStyle/>
        <a:p>
          <a:endParaRPr lang="en-US"/>
        </a:p>
      </dgm:t>
    </dgm:pt>
    <dgm:pt modelId="{4C32E6C6-0F9C-4B7E-B1C2-464569649D1D}" type="pres">
      <dgm:prSet presAssocID="{E54BAE37-C830-4F31-BF97-470FEE8D9B2D}" presName="Name0" presStyleCnt="0">
        <dgm:presLayoutVars>
          <dgm:dir/>
          <dgm:animLvl val="lvl"/>
          <dgm:resizeHandles val="exact"/>
        </dgm:presLayoutVars>
      </dgm:prSet>
      <dgm:spPr/>
    </dgm:pt>
    <dgm:pt modelId="{84E5CFAB-308E-4F81-A352-85D9929C999B}" type="pres">
      <dgm:prSet presAssocID="{2178A3C5-8ECD-496E-AA3B-36A69F9D85D9}" presName="boxAndChildren" presStyleCnt="0"/>
      <dgm:spPr/>
    </dgm:pt>
    <dgm:pt modelId="{972BBD3A-E218-4463-BD1F-4CAC8D16C6F0}" type="pres">
      <dgm:prSet presAssocID="{2178A3C5-8ECD-496E-AA3B-36A69F9D85D9}" presName="parentTextBox" presStyleLbl="node1" presStyleIdx="0" presStyleCnt="3"/>
      <dgm:spPr/>
    </dgm:pt>
    <dgm:pt modelId="{CA4D832A-AAEC-41F6-9ED5-F39E523468BF}" type="pres">
      <dgm:prSet presAssocID="{2178A3C5-8ECD-496E-AA3B-36A69F9D85D9}" presName="entireBox" presStyleLbl="node1" presStyleIdx="0" presStyleCnt="3"/>
      <dgm:spPr/>
    </dgm:pt>
    <dgm:pt modelId="{00971E37-72AA-4797-88D7-E9A8EEEC55DC}" type="pres">
      <dgm:prSet presAssocID="{2178A3C5-8ECD-496E-AA3B-36A69F9D85D9}" presName="descendantBox" presStyleCnt="0"/>
      <dgm:spPr/>
    </dgm:pt>
    <dgm:pt modelId="{53B7E3AD-66AC-4F42-B051-D67C45A0D81F}" type="pres">
      <dgm:prSet presAssocID="{4D4133A7-BA69-47C2-AC0C-3356A1ECF654}" presName="childTextBox" presStyleLbl="fgAccFollowNode1" presStyleIdx="0" presStyleCnt="4">
        <dgm:presLayoutVars>
          <dgm:bulletEnabled val="1"/>
        </dgm:presLayoutVars>
      </dgm:prSet>
      <dgm:spPr/>
    </dgm:pt>
    <dgm:pt modelId="{C00E469B-593E-44DC-826B-7F0BD18DBB3E}" type="pres">
      <dgm:prSet presAssocID="{F6F64421-A8C5-48BE-9A79-C703CDF69324}" presName="childTextBox" presStyleLbl="fgAccFollowNode1" presStyleIdx="1" presStyleCnt="4">
        <dgm:presLayoutVars>
          <dgm:bulletEnabled val="1"/>
        </dgm:presLayoutVars>
      </dgm:prSet>
      <dgm:spPr/>
    </dgm:pt>
    <dgm:pt modelId="{D63DD42D-5CBD-41D9-B258-E2031734EB68}" type="pres">
      <dgm:prSet presAssocID="{EAD37025-8D81-420D-9CD8-8181087247BD}" presName="sp" presStyleCnt="0"/>
      <dgm:spPr/>
    </dgm:pt>
    <dgm:pt modelId="{CC43B72A-199C-4860-B574-CEDD6CEC3F73}" type="pres">
      <dgm:prSet presAssocID="{D0E41005-32A8-4C25-85E1-1956908638AC}" presName="arrowAndChildren" presStyleCnt="0"/>
      <dgm:spPr/>
    </dgm:pt>
    <dgm:pt modelId="{5D67378F-4549-4D7D-9480-B31B055120E7}" type="pres">
      <dgm:prSet presAssocID="{D0E41005-32A8-4C25-85E1-1956908638AC}" presName="parentTextArrow" presStyleLbl="node1" presStyleIdx="0" presStyleCnt="3"/>
      <dgm:spPr/>
    </dgm:pt>
    <dgm:pt modelId="{627E069C-52F0-41DF-AD8E-AC22B58D4B62}" type="pres">
      <dgm:prSet presAssocID="{D0E41005-32A8-4C25-85E1-1956908638AC}" presName="arrow" presStyleLbl="node1" presStyleIdx="1" presStyleCnt="3" custLinFactNeighborX="88" custLinFactNeighborY="4305"/>
      <dgm:spPr/>
    </dgm:pt>
    <dgm:pt modelId="{6921EECD-6862-498F-A97D-DF53BA18EE1C}" type="pres">
      <dgm:prSet presAssocID="{D0E41005-32A8-4C25-85E1-1956908638AC}" presName="descendantArrow" presStyleCnt="0"/>
      <dgm:spPr/>
    </dgm:pt>
    <dgm:pt modelId="{5BE2F675-AA95-4CA6-A333-C80831EEE5C1}" type="pres">
      <dgm:prSet presAssocID="{6F005244-511C-4B73-992A-FC1CABA5DBC2}" presName="childTextArrow" presStyleLbl="fgAccFollowNode1" presStyleIdx="2" presStyleCnt="4">
        <dgm:presLayoutVars>
          <dgm:bulletEnabled val="1"/>
        </dgm:presLayoutVars>
      </dgm:prSet>
      <dgm:spPr/>
    </dgm:pt>
    <dgm:pt modelId="{716D7D9E-E38A-4098-AC2C-A562B1D68FA9}" type="pres">
      <dgm:prSet presAssocID="{17D7643C-8F55-464D-87E5-EBA95A2CE445}" presName="childTextArrow" presStyleLbl="fgAccFollowNode1" presStyleIdx="3" presStyleCnt="4">
        <dgm:presLayoutVars>
          <dgm:bulletEnabled val="1"/>
        </dgm:presLayoutVars>
      </dgm:prSet>
      <dgm:spPr/>
    </dgm:pt>
    <dgm:pt modelId="{942AC864-153E-48A5-B5E3-56C755ABC5CE}" type="pres">
      <dgm:prSet presAssocID="{FD5F0880-FD62-45AE-9378-4D4FC3D033A6}" presName="sp" presStyleCnt="0"/>
      <dgm:spPr/>
    </dgm:pt>
    <dgm:pt modelId="{EE526AAE-B05A-40EA-897A-540A0179E02B}" type="pres">
      <dgm:prSet presAssocID="{9577D2E1-F656-4F6C-9A07-8C95B6067E35}" presName="arrowAndChildren" presStyleCnt="0"/>
      <dgm:spPr/>
    </dgm:pt>
    <dgm:pt modelId="{50B08D6A-FF29-4B82-BA78-1FD4746B205C}" type="pres">
      <dgm:prSet presAssocID="{9577D2E1-F656-4F6C-9A07-8C95B6067E35}" presName="parentTextArrow" presStyleLbl="node1" presStyleIdx="2" presStyleCnt="3" custLinFactNeighborY="7591"/>
      <dgm:spPr/>
    </dgm:pt>
  </dgm:ptLst>
  <dgm:cxnLst>
    <dgm:cxn modelId="{D460B00F-1E2F-4A32-BB68-EFC6751C3042}" type="presOf" srcId="{F6F64421-A8C5-48BE-9A79-C703CDF69324}" destId="{C00E469B-593E-44DC-826B-7F0BD18DBB3E}" srcOrd="0" destOrd="0" presId="urn:microsoft.com/office/officeart/2005/8/layout/process4"/>
    <dgm:cxn modelId="{A288CA2C-921F-4B23-8C12-4601F3771EF8}" type="presOf" srcId="{2178A3C5-8ECD-496E-AA3B-36A69F9D85D9}" destId="{CA4D832A-AAEC-41F6-9ED5-F39E523468BF}" srcOrd="1" destOrd="0" presId="urn:microsoft.com/office/officeart/2005/8/layout/process4"/>
    <dgm:cxn modelId="{28CCE43C-43AD-463F-88FE-671D9FE3B408}" type="presOf" srcId="{17D7643C-8F55-464D-87E5-EBA95A2CE445}" destId="{716D7D9E-E38A-4098-AC2C-A562B1D68FA9}" srcOrd="0" destOrd="0" presId="urn:microsoft.com/office/officeart/2005/8/layout/process4"/>
    <dgm:cxn modelId="{85F04F3E-73D4-4FBA-87E6-E4F1AB9DE656}" srcId="{D0E41005-32A8-4C25-85E1-1956908638AC}" destId="{17D7643C-8F55-464D-87E5-EBA95A2CE445}" srcOrd="1" destOrd="0" parTransId="{F3E74176-EFD1-48CB-88C2-B6B32E20297A}" sibTransId="{F8598BD0-39F7-4F75-B6B5-38E0B2AB0B38}"/>
    <dgm:cxn modelId="{72B91C60-33B1-4D80-B757-2BDD68BD7016}" type="presOf" srcId="{6F005244-511C-4B73-992A-FC1CABA5DBC2}" destId="{5BE2F675-AA95-4CA6-A333-C80831EEE5C1}" srcOrd="0" destOrd="0" presId="urn:microsoft.com/office/officeart/2005/8/layout/process4"/>
    <dgm:cxn modelId="{F86EE963-CE5E-46C6-9848-E63C90A6373D}" type="presOf" srcId="{4D4133A7-BA69-47C2-AC0C-3356A1ECF654}" destId="{53B7E3AD-66AC-4F42-B051-D67C45A0D81F}" srcOrd="0" destOrd="0" presId="urn:microsoft.com/office/officeart/2005/8/layout/process4"/>
    <dgm:cxn modelId="{77DC0264-E003-48CB-9817-B2D4AF1BE525}" type="presOf" srcId="{2178A3C5-8ECD-496E-AA3B-36A69F9D85D9}" destId="{972BBD3A-E218-4463-BD1F-4CAC8D16C6F0}" srcOrd="0" destOrd="0" presId="urn:microsoft.com/office/officeart/2005/8/layout/process4"/>
    <dgm:cxn modelId="{02C3C66B-DE15-4D4C-B58A-7389DC7A6097}" srcId="{E54BAE37-C830-4F31-BF97-470FEE8D9B2D}" destId="{9577D2E1-F656-4F6C-9A07-8C95B6067E35}" srcOrd="0" destOrd="0" parTransId="{D7222C6A-1D0C-4D75-A735-241002729E9B}" sibTransId="{FD5F0880-FD62-45AE-9378-4D4FC3D033A6}"/>
    <dgm:cxn modelId="{7CEF0C6D-E79E-4091-8B94-E8D35EF27DF4}" type="presOf" srcId="{E54BAE37-C830-4F31-BF97-470FEE8D9B2D}" destId="{4C32E6C6-0F9C-4B7E-B1C2-464569649D1D}" srcOrd="0" destOrd="0" presId="urn:microsoft.com/office/officeart/2005/8/layout/process4"/>
    <dgm:cxn modelId="{FE56017B-25A0-4C2D-82AA-9D0984464793}" type="presOf" srcId="{D0E41005-32A8-4C25-85E1-1956908638AC}" destId="{5D67378F-4549-4D7D-9480-B31B055120E7}" srcOrd="0" destOrd="0" presId="urn:microsoft.com/office/officeart/2005/8/layout/process4"/>
    <dgm:cxn modelId="{FB5376B4-B000-4C6E-A815-25E2BB44C7EC}" srcId="{2178A3C5-8ECD-496E-AA3B-36A69F9D85D9}" destId="{4D4133A7-BA69-47C2-AC0C-3356A1ECF654}" srcOrd="0" destOrd="0" parTransId="{BB883E64-C900-4679-8A80-F027E0CDF45C}" sibTransId="{04B0A043-93BE-4F26-934D-65D7F8D1F365}"/>
    <dgm:cxn modelId="{BA48E7B8-1233-42AF-AC68-7B7A92CA96BE}" type="presOf" srcId="{9577D2E1-F656-4F6C-9A07-8C95B6067E35}" destId="{50B08D6A-FF29-4B82-BA78-1FD4746B205C}" srcOrd="0" destOrd="0" presId="urn:microsoft.com/office/officeart/2005/8/layout/process4"/>
    <dgm:cxn modelId="{8C6AC5B9-0160-40E1-9727-35A7AAF78E9E}" srcId="{E54BAE37-C830-4F31-BF97-470FEE8D9B2D}" destId="{D0E41005-32A8-4C25-85E1-1956908638AC}" srcOrd="1" destOrd="0" parTransId="{EEB4ACA9-1CC0-41A8-BCDA-6E52944A09C3}" sibTransId="{EAD37025-8D81-420D-9CD8-8181087247BD}"/>
    <dgm:cxn modelId="{72C6EFCA-578C-4FFA-A92B-37050BBFE37B}" srcId="{2178A3C5-8ECD-496E-AA3B-36A69F9D85D9}" destId="{F6F64421-A8C5-48BE-9A79-C703CDF69324}" srcOrd="1" destOrd="0" parTransId="{7A27D311-5E7D-4171-A001-A66F08CAE477}" sibTransId="{2368A0C4-A343-4191-BEC2-A7CC6B60AE60}"/>
    <dgm:cxn modelId="{C7A644D4-FF37-4ED9-B4AC-590015966FE7}" srcId="{D0E41005-32A8-4C25-85E1-1956908638AC}" destId="{6F005244-511C-4B73-992A-FC1CABA5DBC2}" srcOrd="0" destOrd="0" parTransId="{F2FD79B2-305B-41C5-A659-61A4EED105AF}" sibTransId="{03067F3C-0DB8-45DC-B26C-0056FE68B36C}"/>
    <dgm:cxn modelId="{01F130D8-BE63-4CCA-9179-15391C1EFEB8}" type="presOf" srcId="{D0E41005-32A8-4C25-85E1-1956908638AC}" destId="{627E069C-52F0-41DF-AD8E-AC22B58D4B62}" srcOrd="1" destOrd="0" presId="urn:microsoft.com/office/officeart/2005/8/layout/process4"/>
    <dgm:cxn modelId="{6A801AF8-4FD4-466E-A963-E08F910B9FAD}" srcId="{E54BAE37-C830-4F31-BF97-470FEE8D9B2D}" destId="{2178A3C5-8ECD-496E-AA3B-36A69F9D85D9}" srcOrd="2" destOrd="0" parTransId="{2FE8DFBF-951F-43EE-9B5D-D61E92E7A523}" sibTransId="{30D54D56-E884-4E18-A679-B55B4E4C6887}"/>
    <dgm:cxn modelId="{3854DD4F-A3DB-4D69-A316-BECA23624140}" type="presParOf" srcId="{4C32E6C6-0F9C-4B7E-B1C2-464569649D1D}" destId="{84E5CFAB-308E-4F81-A352-85D9929C999B}" srcOrd="0" destOrd="0" presId="urn:microsoft.com/office/officeart/2005/8/layout/process4"/>
    <dgm:cxn modelId="{7AD0C768-CCFF-4355-B817-9379D9A710A0}" type="presParOf" srcId="{84E5CFAB-308E-4F81-A352-85D9929C999B}" destId="{972BBD3A-E218-4463-BD1F-4CAC8D16C6F0}" srcOrd="0" destOrd="0" presId="urn:microsoft.com/office/officeart/2005/8/layout/process4"/>
    <dgm:cxn modelId="{F40606F8-3AFB-44D1-8254-378A2E172EF8}" type="presParOf" srcId="{84E5CFAB-308E-4F81-A352-85D9929C999B}" destId="{CA4D832A-AAEC-41F6-9ED5-F39E523468BF}" srcOrd="1" destOrd="0" presId="urn:microsoft.com/office/officeart/2005/8/layout/process4"/>
    <dgm:cxn modelId="{A23F2F2D-D0C4-4D98-A4C7-65176DD4C719}" type="presParOf" srcId="{84E5CFAB-308E-4F81-A352-85D9929C999B}" destId="{00971E37-72AA-4797-88D7-E9A8EEEC55DC}" srcOrd="2" destOrd="0" presId="urn:microsoft.com/office/officeart/2005/8/layout/process4"/>
    <dgm:cxn modelId="{8B57E776-FB60-4284-A400-25C41658529E}" type="presParOf" srcId="{00971E37-72AA-4797-88D7-E9A8EEEC55DC}" destId="{53B7E3AD-66AC-4F42-B051-D67C45A0D81F}" srcOrd="0" destOrd="0" presId="urn:microsoft.com/office/officeart/2005/8/layout/process4"/>
    <dgm:cxn modelId="{B27894D8-51FF-4EFD-8EF6-79BBFCCFF6CE}" type="presParOf" srcId="{00971E37-72AA-4797-88D7-E9A8EEEC55DC}" destId="{C00E469B-593E-44DC-826B-7F0BD18DBB3E}" srcOrd="1" destOrd="0" presId="urn:microsoft.com/office/officeart/2005/8/layout/process4"/>
    <dgm:cxn modelId="{01C1C9F9-DBE7-4370-8C28-2D40B9A5BE3D}" type="presParOf" srcId="{4C32E6C6-0F9C-4B7E-B1C2-464569649D1D}" destId="{D63DD42D-5CBD-41D9-B258-E2031734EB68}" srcOrd="1" destOrd="0" presId="urn:microsoft.com/office/officeart/2005/8/layout/process4"/>
    <dgm:cxn modelId="{5176EACD-EF7F-484C-A6FD-A1362829532F}" type="presParOf" srcId="{4C32E6C6-0F9C-4B7E-B1C2-464569649D1D}" destId="{CC43B72A-199C-4860-B574-CEDD6CEC3F73}" srcOrd="2" destOrd="0" presId="urn:microsoft.com/office/officeart/2005/8/layout/process4"/>
    <dgm:cxn modelId="{AD24EC15-D2D3-4834-BBD3-12D629FF7411}" type="presParOf" srcId="{CC43B72A-199C-4860-B574-CEDD6CEC3F73}" destId="{5D67378F-4549-4D7D-9480-B31B055120E7}" srcOrd="0" destOrd="0" presId="urn:microsoft.com/office/officeart/2005/8/layout/process4"/>
    <dgm:cxn modelId="{5D77AD5A-4548-4663-B11E-B632BFFAC829}" type="presParOf" srcId="{CC43B72A-199C-4860-B574-CEDD6CEC3F73}" destId="{627E069C-52F0-41DF-AD8E-AC22B58D4B62}" srcOrd="1" destOrd="0" presId="urn:microsoft.com/office/officeart/2005/8/layout/process4"/>
    <dgm:cxn modelId="{97018912-F5D1-4F7E-AC56-72D72CBD2CBC}" type="presParOf" srcId="{CC43B72A-199C-4860-B574-CEDD6CEC3F73}" destId="{6921EECD-6862-498F-A97D-DF53BA18EE1C}" srcOrd="2" destOrd="0" presId="urn:microsoft.com/office/officeart/2005/8/layout/process4"/>
    <dgm:cxn modelId="{5399BC05-CF6F-4C2E-8891-0F0F592BC03D}" type="presParOf" srcId="{6921EECD-6862-498F-A97D-DF53BA18EE1C}" destId="{5BE2F675-AA95-4CA6-A333-C80831EEE5C1}" srcOrd="0" destOrd="0" presId="urn:microsoft.com/office/officeart/2005/8/layout/process4"/>
    <dgm:cxn modelId="{11DFDE43-6AF1-46FD-9FFD-E994A918281F}" type="presParOf" srcId="{6921EECD-6862-498F-A97D-DF53BA18EE1C}" destId="{716D7D9E-E38A-4098-AC2C-A562B1D68FA9}" srcOrd="1" destOrd="0" presId="urn:microsoft.com/office/officeart/2005/8/layout/process4"/>
    <dgm:cxn modelId="{1EFD84EB-A127-4281-9767-7EF24BC0C742}" type="presParOf" srcId="{4C32E6C6-0F9C-4B7E-B1C2-464569649D1D}" destId="{942AC864-153E-48A5-B5E3-56C755ABC5CE}" srcOrd="3" destOrd="0" presId="urn:microsoft.com/office/officeart/2005/8/layout/process4"/>
    <dgm:cxn modelId="{EC2C4E41-5FEC-425E-9707-EF8274B057CE}" type="presParOf" srcId="{4C32E6C6-0F9C-4B7E-B1C2-464569649D1D}" destId="{EE526AAE-B05A-40EA-897A-540A0179E02B}" srcOrd="4" destOrd="0" presId="urn:microsoft.com/office/officeart/2005/8/layout/process4"/>
    <dgm:cxn modelId="{F352E771-3FB5-4134-9335-A81E928213A1}" type="presParOf" srcId="{EE526AAE-B05A-40EA-897A-540A0179E02B}" destId="{50B08D6A-FF29-4B82-BA78-1FD4746B20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D832A-AAEC-41F6-9ED5-F39E523468BF}">
      <dsp:nvSpPr>
        <dsp:cNvPr id="0" name=""/>
        <dsp:cNvSpPr/>
      </dsp:nvSpPr>
      <dsp:spPr>
        <a:xfrm>
          <a:off x="0" y="3877521"/>
          <a:ext cx="11696193" cy="1272689"/>
        </a:xfrm>
        <a:prstGeom prst="rect">
          <a:avLst/>
        </a:prstGeom>
        <a:solidFill>
          <a:schemeClr val="accent5">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The proposed concepts are within the existing Constitutional Framework in terms of which: </a:t>
          </a:r>
          <a:endParaRPr lang="en-US" sz="2200" kern="1200" dirty="0"/>
        </a:p>
      </dsp:txBody>
      <dsp:txXfrm>
        <a:off x="0" y="3877521"/>
        <a:ext cx="11696193" cy="687252"/>
      </dsp:txXfrm>
    </dsp:sp>
    <dsp:sp modelId="{53B7E3AD-66AC-4F42-B051-D67C45A0D81F}">
      <dsp:nvSpPr>
        <dsp:cNvPr id="0" name=""/>
        <dsp:cNvSpPr/>
      </dsp:nvSpPr>
      <dsp:spPr>
        <a:xfrm>
          <a:off x="0" y="4539319"/>
          <a:ext cx="5848096" cy="585436"/>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ZA" sz="1900" kern="1200" dirty="0"/>
            <a:t>Local government is accountable for ensuring service delivery in a sustainable manner</a:t>
          </a:r>
          <a:endParaRPr lang="en-US" sz="1900" kern="1200" dirty="0"/>
        </a:p>
      </dsp:txBody>
      <dsp:txXfrm>
        <a:off x="0" y="4539319"/>
        <a:ext cx="5848096" cy="585436"/>
      </dsp:txXfrm>
    </dsp:sp>
    <dsp:sp modelId="{C00E469B-593E-44DC-826B-7F0BD18DBB3E}">
      <dsp:nvSpPr>
        <dsp:cNvPr id="0" name=""/>
        <dsp:cNvSpPr/>
      </dsp:nvSpPr>
      <dsp:spPr>
        <a:xfrm>
          <a:off x="5848096" y="4539319"/>
          <a:ext cx="5848096" cy="585436"/>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ZA" sz="1900" kern="1200" dirty="0"/>
            <a:t>National government has a duty to make sure municipalities perform their functions</a:t>
          </a:r>
          <a:endParaRPr lang="en-US" sz="1900" kern="1200" dirty="0"/>
        </a:p>
      </dsp:txBody>
      <dsp:txXfrm>
        <a:off x="5848096" y="4539319"/>
        <a:ext cx="5848096" cy="585436"/>
      </dsp:txXfrm>
    </dsp:sp>
    <dsp:sp modelId="{627E069C-52F0-41DF-AD8E-AC22B58D4B62}">
      <dsp:nvSpPr>
        <dsp:cNvPr id="0" name=""/>
        <dsp:cNvSpPr/>
      </dsp:nvSpPr>
      <dsp:spPr>
        <a:xfrm rot="10800000">
          <a:off x="0" y="2023481"/>
          <a:ext cx="11696193" cy="1957395"/>
        </a:xfrm>
        <a:prstGeom prst="upArrowCallout">
          <a:avLst/>
        </a:prstGeom>
        <a:solidFill>
          <a:schemeClr val="accent5">
            <a:shade val="50000"/>
            <a:hueOff val="168648"/>
            <a:satOff val="-3730"/>
            <a:lumOff val="279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The Water Services Amendment Bill introduces 2 new concepts:  </a:t>
          </a:r>
          <a:endParaRPr lang="en-US" sz="2200" kern="1200" dirty="0"/>
        </a:p>
      </dsp:txBody>
      <dsp:txXfrm rot="-10800000">
        <a:off x="0" y="2023481"/>
        <a:ext cx="11696193" cy="687045"/>
      </dsp:txXfrm>
    </dsp:sp>
    <dsp:sp modelId="{5BE2F675-AA95-4CA6-A333-C80831EEE5C1}">
      <dsp:nvSpPr>
        <dsp:cNvPr id="0" name=""/>
        <dsp:cNvSpPr/>
      </dsp:nvSpPr>
      <dsp:spPr>
        <a:xfrm>
          <a:off x="0" y="2626261"/>
          <a:ext cx="5848096" cy="585261"/>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ZA" sz="1800" kern="1200" dirty="0"/>
            <a:t>The requirement that a municipal service delivery mechanism must have a minimum competency</a:t>
          </a:r>
          <a:endParaRPr lang="en-US" sz="1800" kern="1200" dirty="0"/>
        </a:p>
      </dsp:txBody>
      <dsp:txXfrm>
        <a:off x="0" y="2626261"/>
        <a:ext cx="5848096" cy="585261"/>
      </dsp:txXfrm>
    </dsp:sp>
    <dsp:sp modelId="{716D7D9E-E38A-4098-AC2C-A562B1D68FA9}">
      <dsp:nvSpPr>
        <dsp:cNvPr id="0" name=""/>
        <dsp:cNvSpPr/>
      </dsp:nvSpPr>
      <dsp:spPr>
        <a:xfrm>
          <a:off x="5848096" y="2626261"/>
          <a:ext cx="5848096" cy="585261"/>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ZA" sz="1800" kern="1200" dirty="0"/>
            <a:t>The requirement that the WSA must regulate performance of the WSP by contract – whether internal and/or external</a:t>
          </a:r>
          <a:endParaRPr lang="en-US" sz="1800" kern="1200" dirty="0"/>
        </a:p>
      </dsp:txBody>
      <dsp:txXfrm>
        <a:off x="5848096" y="2626261"/>
        <a:ext cx="5848096" cy="585261"/>
      </dsp:txXfrm>
    </dsp:sp>
    <dsp:sp modelId="{50B08D6A-FF29-4B82-BA78-1FD4746B205C}">
      <dsp:nvSpPr>
        <dsp:cNvPr id="0" name=""/>
        <dsp:cNvSpPr/>
      </dsp:nvSpPr>
      <dsp:spPr>
        <a:xfrm rot="10800000">
          <a:off x="0" y="149496"/>
          <a:ext cx="11696193" cy="1957395"/>
        </a:xfrm>
        <a:prstGeom prst="upArrowCallout">
          <a:avLst/>
        </a:prstGeom>
        <a:solidFill>
          <a:schemeClr val="accent5">
            <a:shade val="50000"/>
            <a:hueOff val="168648"/>
            <a:satOff val="-3730"/>
            <a:lumOff val="279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Triggered by the decline in municipal water and sanitation services delivery, as demonstrated by the latest Drop Reports, the Department, in consultation with sector partners, has identified the need to do things differently</a:t>
          </a:r>
          <a:endParaRPr lang="en-US" sz="2200" kern="1200" dirty="0"/>
        </a:p>
      </dsp:txBody>
      <dsp:txXfrm rot="10800000">
        <a:off x="0" y="149496"/>
        <a:ext cx="11696193" cy="1271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0.43103</cdr:x>
      <cdr:y>0.05459</cdr:y>
    </cdr:from>
    <cdr:to>
      <cdr:x>0.99338</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89" y="292607"/>
          <a:ext cx="6690414" cy="2485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2a did not report on plans for non-revenue </a:t>
          </a:r>
        </a:p>
        <a:p xmlns:a="http://schemas.openxmlformats.org/drawingml/2006/main">
          <a:pPr algn="just"/>
          <a:r>
            <a:rPr lang="en-ZA" sz="1800" kern="1200" dirty="0">
              <a:latin typeface="Arial" panose="020B0604020202020204" pitchFamily="34" charset="0"/>
              <a:cs typeface="Arial" panose="020B0604020202020204" pitchFamily="34" charset="0"/>
            </a:rPr>
            <a:t>22% of WSAs in Group 2a reported that there was no plans to address non-revenue water</a:t>
          </a:r>
        </a:p>
        <a:p xmlns:a="http://schemas.openxmlformats.org/drawingml/2006/main">
          <a:pPr algn="just"/>
          <a:r>
            <a:rPr lang="en-ZA" sz="1800" kern="1200" dirty="0">
              <a:latin typeface="Arial" panose="020B0604020202020204" pitchFamily="34" charset="0"/>
              <a:cs typeface="Arial" panose="020B0604020202020204" pitchFamily="34" charset="0"/>
            </a:rPr>
            <a:t>31% of WSAs in Group 2a reported that plans have been developed to address non-revenue water however implementation has not yet started</a:t>
          </a:r>
        </a:p>
        <a:p xmlns:a="http://schemas.openxmlformats.org/drawingml/2006/main">
          <a:pPr algn="just"/>
          <a:r>
            <a:rPr lang="en-ZA" sz="1800" kern="1200" dirty="0">
              <a:latin typeface="Arial" panose="020B0604020202020204" pitchFamily="34" charset="0"/>
              <a:cs typeface="Arial" panose="020B0604020202020204" pitchFamily="34" charset="0"/>
            </a:rPr>
            <a:t>45% of WSAs in Group 2a reported that plans to address non-revenue water has been developed and being implemented</a:t>
          </a:r>
        </a:p>
        <a:p xmlns:a="http://schemas.openxmlformats.org/drawingml/2006/main">
          <a:pPr algn="just"/>
          <a:r>
            <a:rPr lang="en-ZA" sz="1800" kern="1200" dirty="0">
              <a:latin typeface="Arial" panose="020B0604020202020204" pitchFamily="34" charset="0"/>
              <a:cs typeface="Arial" panose="020B0604020202020204" pitchFamily="34" charset="0"/>
            </a:rPr>
            <a:t>water </a:t>
          </a:r>
        </a:p>
      </cdr:txBody>
    </cdr:sp>
  </cdr:relSizeAnchor>
  <cdr:relSizeAnchor xmlns:cdr="http://schemas.openxmlformats.org/drawingml/2006/chartDrawing">
    <cdr:from>
      <cdr:x>0.44792</cdr:x>
      <cdr:y>0.5</cdr:y>
    </cdr:from>
    <cdr:to>
      <cdr:x>0.96115</cdr:x>
      <cdr:y>0.59213</cdr:y>
    </cdr:to>
    <cdr:pic>
      <cdr:nvPicPr>
        <cdr:cNvPr id="2" name="chart">
          <a:extLst xmlns:a="http://schemas.openxmlformats.org/drawingml/2006/main">
            <a:ext uri="{FF2B5EF4-FFF2-40B4-BE49-F238E27FC236}">
              <a16:creationId xmlns:a16="http://schemas.microsoft.com/office/drawing/2014/main" id="{BE09537F-93A9-F119-607F-7DB87289D03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29084" y="2680038"/>
          <a:ext cx="6105961" cy="49381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0.43103</cdr:x>
      <cdr:y>0.05459</cdr:y>
    </cdr:from>
    <cdr:to>
      <cdr:x>0.99007</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88" y="292607"/>
          <a:ext cx="6651085" cy="2485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2a reported no progress</a:t>
          </a:r>
        </a:p>
        <a:p xmlns:a="http://schemas.openxmlformats.org/drawingml/2006/main">
          <a:pPr algn="just"/>
          <a:r>
            <a:rPr lang="en-ZA" sz="1800" kern="1200" dirty="0">
              <a:latin typeface="Arial" panose="020B0604020202020204" pitchFamily="34" charset="0"/>
              <a:cs typeface="Arial" panose="020B0604020202020204" pitchFamily="34" charset="0"/>
            </a:rPr>
            <a:t>2 WSAs in Group 2a did not report on progress in improving the condition of wastewater systems</a:t>
          </a:r>
        </a:p>
        <a:p xmlns:a="http://schemas.openxmlformats.org/drawingml/2006/main">
          <a:pPr algn="just"/>
          <a:r>
            <a:rPr lang="en-ZA" sz="1800" kern="1200" dirty="0">
              <a:latin typeface="Arial" panose="020B0604020202020204" pitchFamily="34" charset="0"/>
              <a:cs typeface="Arial" panose="020B0604020202020204" pitchFamily="34" charset="0"/>
            </a:rPr>
            <a:t>13% of WSAs in Group 2a reported that condition assessments are being concluded and plans developed</a:t>
          </a:r>
        </a:p>
        <a:p xmlns:a="http://schemas.openxmlformats.org/drawingml/2006/main">
          <a:pPr algn="just"/>
          <a:r>
            <a:rPr lang="en-ZA" sz="1800" kern="1200" dirty="0">
              <a:latin typeface="Arial" panose="020B0604020202020204" pitchFamily="34" charset="0"/>
              <a:cs typeface="Arial" panose="020B0604020202020204" pitchFamily="34" charset="0"/>
            </a:rPr>
            <a:t>7% of WSAs in Group 2a reported sourcing funding for  plans to address infrastructure condition</a:t>
          </a:r>
        </a:p>
        <a:p xmlns:a="http://schemas.openxmlformats.org/drawingml/2006/main">
          <a:pPr algn="just"/>
          <a:r>
            <a:rPr lang="en-ZA" sz="1800" kern="1200" dirty="0">
              <a:latin typeface="Arial" panose="020B0604020202020204" pitchFamily="34" charset="0"/>
              <a:cs typeface="Arial" panose="020B0604020202020204" pitchFamily="34" charset="0"/>
            </a:rPr>
            <a:t>75% of WSAs in Group 2a reported positive progress in improving the condition of wastewater systems</a:t>
          </a:r>
        </a:p>
      </cdr:txBody>
    </cdr:sp>
  </cdr:relSizeAnchor>
  <cdr:relSizeAnchor xmlns:cdr="http://schemas.openxmlformats.org/drawingml/2006/chartDrawing">
    <cdr:from>
      <cdr:x>0.43149</cdr:x>
      <cdr:y>0.5</cdr:y>
    </cdr:from>
    <cdr:to>
      <cdr:x>0.98763</cdr:x>
      <cdr:y>0.59213</cdr:y>
    </cdr:to>
    <cdr:pic>
      <cdr:nvPicPr>
        <cdr:cNvPr id="2" name="chart">
          <a:extLst xmlns:a="http://schemas.openxmlformats.org/drawingml/2006/main">
            <a:ext uri="{FF2B5EF4-FFF2-40B4-BE49-F238E27FC236}">
              <a16:creationId xmlns:a16="http://schemas.microsoft.com/office/drawing/2014/main" id="{DD07D0BF-B4AB-2A81-EEF5-D874558DC21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33562" y="2680038"/>
          <a:ext cx="6616557" cy="49381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2025/03/26</a:t>
            </a:fld>
            <a:endParaRPr lang="en-ZA"/>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03/26/2025</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4</a:t>
            </a:fld>
            <a:endParaRPr lang="en-VI"/>
          </a:p>
        </p:txBody>
      </p:sp>
    </p:spTree>
    <p:extLst>
      <p:ext uri="{BB962C8B-B14F-4D97-AF65-F5344CB8AC3E}">
        <p14:creationId xmlns:p14="http://schemas.microsoft.com/office/powerpoint/2010/main" val="149347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highlight>
                <a:srgbClr val="FFFF00"/>
              </a:highlight>
            </a:endParaRPr>
          </a:p>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5</a:t>
            </a:fld>
            <a:endParaRPr lang="en-VI"/>
          </a:p>
        </p:txBody>
      </p:sp>
    </p:spTree>
    <p:extLst>
      <p:ext uri="{BB962C8B-B14F-4D97-AF65-F5344CB8AC3E}">
        <p14:creationId xmlns:p14="http://schemas.microsoft.com/office/powerpoint/2010/main" val="65023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6</a:t>
            </a:fld>
            <a:endParaRPr lang="en-VI"/>
          </a:p>
        </p:txBody>
      </p:sp>
    </p:spTree>
    <p:extLst>
      <p:ext uri="{BB962C8B-B14F-4D97-AF65-F5344CB8AC3E}">
        <p14:creationId xmlns:p14="http://schemas.microsoft.com/office/powerpoint/2010/main" val="135075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6B812-1A1C-52D8-9CD7-6FDD08F45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BE749-BDB7-E9AD-E72D-AC0CB4481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B63D4-14BF-1BEC-1CAA-CE8FF7F52544}"/>
              </a:ext>
            </a:extLst>
          </p:cNvPr>
          <p:cNvSpPr>
            <a:spLocks noGrp="1"/>
          </p:cNvSpPr>
          <p:nvPr>
            <p:ph type="body" idx="1"/>
          </p:nvPr>
        </p:nvSpPr>
        <p:spPr/>
        <p:txBody>
          <a:bodyPr/>
          <a:lstStyle/>
          <a:p>
            <a:r>
              <a:rPr lang="en-ZA" dirty="0"/>
              <a:t>There is a three way relationship. </a:t>
            </a:r>
          </a:p>
          <a:p>
            <a:r>
              <a:rPr lang="en-ZA" dirty="0"/>
              <a:t>Local government – the municipalities authorised in terms of the Municipal Structures Act – are the water services authority. </a:t>
            </a:r>
          </a:p>
          <a:p>
            <a:r>
              <a:rPr lang="en-ZA" dirty="0"/>
              <a:t>This legislative and executive function bests in the Council. </a:t>
            </a:r>
          </a:p>
          <a:p>
            <a:r>
              <a:rPr lang="en-ZA" dirty="0"/>
              <a:t>The authority must ensure service delivery – and appoint and regulate the service delivery mechanism (the WSP). </a:t>
            </a:r>
          </a:p>
          <a:p>
            <a:r>
              <a:rPr lang="en-ZA" dirty="0"/>
              <a:t>DWS sets national norms and standards – including minimum contracting requirements between a WSA and a WSP. </a:t>
            </a:r>
          </a:p>
          <a:p>
            <a:r>
              <a:rPr lang="en-ZA" dirty="0"/>
              <a:t>The legislative reform process is now requiring that WSPs have a minimum competency requirement (the Licensing System). </a:t>
            </a:r>
          </a:p>
          <a:p>
            <a:r>
              <a:rPr lang="en-ZA" dirty="0"/>
              <a:t>It is important that DWS does not impede the autonomy of the WSA – but it is equally important that DWS ensure compliance with national norms and standards</a:t>
            </a:r>
          </a:p>
        </p:txBody>
      </p:sp>
      <p:sp>
        <p:nvSpPr>
          <p:cNvPr id="4" name="Slide Number Placeholder 3">
            <a:extLst>
              <a:ext uri="{FF2B5EF4-FFF2-40B4-BE49-F238E27FC236}">
                <a16:creationId xmlns:a16="http://schemas.microsoft.com/office/drawing/2014/main" id="{5A95B428-2B1E-41DA-E555-3D370B247E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E9D3D-7D79-45B1-AA33-0E4313B8E74B}"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624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Delivery Budget and Implementation Plan (SDBIP)</a:t>
            </a:r>
          </a:p>
          <a:p>
            <a:r>
              <a:rPr lang="en-GB" dirty="0"/>
              <a:t>The MFMA requires municipalities to develop SDBIPs annually. </a:t>
            </a:r>
          </a:p>
          <a:p>
            <a:r>
              <a:rPr lang="en-GB" dirty="0"/>
              <a:t>According to Section 53(1)(c)(ii), the SDBIP is defined as a detailed plan approved by the Mayor of a municipality for implementing the municipality's delivery of municipal services and its annual budget and which must indicate the following:  </a:t>
            </a:r>
          </a:p>
          <a:p>
            <a:r>
              <a:rPr lang="en-GB" dirty="0"/>
              <a:t>(a) projections for each month of:  </a:t>
            </a:r>
          </a:p>
          <a:p>
            <a:r>
              <a:rPr lang="en-GB" dirty="0"/>
              <a:t>(</a:t>
            </a:r>
            <a:r>
              <a:rPr lang="en-GB" dirty="0" err="1"/>
              <a:t>i</a:t>
            </a:r>
            <a:r>
              <a:rPr lang="en-GB" dirty="0"/>
              <a:t>) revenue to be collected by source; and </a:t>
            </a:r>
          </a:p>
          <a:p>
            <a:r>
              <a:rPr lang="en-GB" dirty="0"/>
              <a:t>(ii) operational and capital expenditure by vote  </a:t>
            </a:r>
          </a:p>
          <a:p>
            <a:r>
              <a:rPr lang="en-GB" dirty="0"/>
              <a:t>(b) service delivery targets and performance indicators for each quarter; and  </a:t>
            </a:r>
          </a:p>
          <a:p>
            <a:r>
              <a:rPr lang="en-GB" dirty="0"/>
              <a:t>(c) other matters prescribed.  </a:t>
            </a:r>
          </a:p>
          <a:p>
            <a:r>
              <a:rPr lang="en-GB" dirty="0"/>
              <a:t>The Mayor is required to approve the SDBIP within 28 days after the approval of the IDP and Budget</a:t>
            </a:r>
          </a:p>
          <a:p>
            <a:r>
              <a:rPr lang="en-GB" dirty="0"/>
              <a:t>It must be publicised within 14 days after approval by the Mayor</a:t>
            </a:r>
          </a:p>
          <a:p>
            <a:r>
              <a:rPr lang="en-GB" dirty="0"/>
              <a:t>Monthly, quarterly and annual reporting is required against the SDBIP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CB028-B71F-45D9-AB92-FFEECDBD9F3B}"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474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89B6-A0FF-DA62-5B56-5BC327FBF28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78D4857-15F4-C3B0-4445-0FAF50C0A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D4A7512-FD7A-964D-22E5-F0E48DE555EF}"/>
              </a:ext>
            </a:extLst>
          </p:cNvPr>
          <p:cNvSpPr>
            <a:spLocks noGrp="1"/>
          </p:cNvSpPr>
          <p:nvPr>
            <p:ph type="dt" sz="half" idx="10"/>
          </p:nvPr>
        </p:nvSpPr>
        <p:spPr/>
        <p:txBody>
          <a:bodyPr/>
          <a:lstStyle/>
          <a:p>
            <a:fld id="{73326EA3-FF8C-48A3-8C3A-CA2BCB66B9B0}" type="datetime1">
              <a:rPr lang="en-ZA" smtClean="0"/>
              <a:t>2025/03/26</a:t>
            </a:fld>
            <a:endParaRPr lang="en-ZA" dirty="0"/>
          </a:p>
        </p:txBody>
      </p:sp>
      <p:sp>
        <p:nvSpPr>
          <p:cNvPr id="5" name="Footer Placeholder 4">
            <a:extLst>
              <a:ext uri="{FF2B5EF4-FFF2-40B4-BE49-F238E27FC236}">
                <a16:creationId xmlns:a16="http://schemas.microsoft.com/office/drawing/2014/main" id="{2EA69929-909F-F824-4771-A0842B52405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9A27CB5-894E-847F-75F0-33A2FEDF2020}"/>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337155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5221-9152-0B94-5705-AE78BDE602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61B6ADA-03E5-016A-0577-F6393BF2CE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F28D9-F7A7-A7C7-3A66-F11A86F4643B}"/>
              </a:ext>
            </a:extLst>
          </p:cNvPr>
          <p:cNvSpPr>
            <a:spLocks noGrp="1"/>
          </p:cNvSpPr>
          <p:nvPr>
            <p:ph type="dt" sz="half" idx="10"/>
          </p:nvPr>
        </p:nvSpPr>
        <p:spPr/>
        <p:txBody>
          <a:bodyPr/>
          <a:lstStyle/>
          <a:p>
            <a:fld id="{3822741C-2CDF-41A9-B995-025A8EC7E971}" type="datetime1">
              <a:rPr lang="en-ZA" smtClean="0"/>
              <a:t>2025/03/26</a:t>
            </a:fld>
            <a:endParaRPr lang="en-ZA" dirty="0"/>
          </a:p>
        </p:txBody>
      </p:sp>
      <p:sp>
        <p:nvSpPr>
          <p:cNvPr id="5" name="Footer Placeholder 4">
            <a:extLst>
              <a:ext uri="{FF2B5EF4-FFF2-40B4-BE49-F238E27FC236}">
                <a16:creationId xmlns:a16="http://schemas.microsoft.com/office/drawing/2014/main" id="{A3B827E3-F5A0-3FF4-AD8C-3151B25536E3}"/>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F7C077BA-8968-EF3D-4F99-F1BEFAA9F4FA}"/>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3914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DEB0-0F80-1EE7-0ED9-69E87F09364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5A84EFC-CD2F-64E9-C332-0BDED4D231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75B6A6D-BBCE-5C5D-BBFF-EEC8D05552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A52131C-E135-C86F-D877-ADBC9BFF684D}"/>
              </a:ext>
            </a:extLst>
          </p:cNvPr>
          <p:cNvSpPr>
            <a:spLocks noGrp="1"/>
          </p:cNvSpPr>
          <p:nvPr>
            <p:ph type="dt" sz="half" idx="10"/>
          </p:nvPr>
        </p:nvSpPr>
        <p:spPr/>
        <p:txBody>
          <a:bodyPr/>
          <a:lstStyle/>
          <a:p>
            <a:fld id="{E5E1D17D-7AE8-40A1-84B8-0583152E61DE}" type="datetime1">
              <a:rPr lang="en-ZA" smtClean="0"/>
              <a:t>2025/03/26</a:t>
            </a:fld>
            <a:endParaRPr lang="en-ZA" dirty="0"/>
          </a:p>
        </p:txBody>
      </p:sp>
      <p:sp>
        <p:nvSpPr>
          <p:cNvPr id="6" name="Footer Placeholder 5">
            <a:extLst>
              <a:ext uri="{FF2B5EF4-FFF2-40B4-BE49-F238E27FC236}">
                <a16:creationId xmlns:a16="http://schemas.microsoft.com/office/drawing/2014/main" id="{44FAC34C-1400-E6BB-8E3C-69E5C90EE1FE}"/>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2FCB4AA4-AC5E-EA7C-DBB8-239D6179A0EE}"/>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258891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9F66-6348-D2CD-0A2D-13921AF9CCB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B8B7771-5AC0-5D57-71AD-92EF737E8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7148F2-9F42-71D5-F682-4C3257926D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B514488-3C4D-4BFF-DA65-BD6E4AFFC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22896-5109-9165-154B-0B5EB90F2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720502EC-3D01-4200-BF6D-1D1B7480392F}"/>
              </a:ext>
            </a:extLst>
          </p:cNvPr>
          <p:cNvSpPr>
            <a:spLocks noGrp="1"/>
          </p:cNvSpPr>
          <p:nvPr>
            <p:ph type="dt" sz="half" idx="10"/>
          </p:nvPr>
        </p:nvSpPr>
        <p:spPr/>
        <p:txBody>
          <a:bodyPr/>
          <a:lstStyle/>
          <a:p>
            <a:fld id="{B09A9626-786A-4EBC-ADD0-481D63273FFA}" type="datetime1">
              <a:rPr lang="en-ZA" smtClean="0"/>
              <a:t>2025/03/26</a:t>
            </a:fld>
            <a:endParaRPr lang="en-ZA" dirty="0"/>
          </a:p>
        </p:txBody>
      </p:sp>
      <p:sp>
        <p:nvSpPr>
          <p:cNvPr id="8" name="Footer Placeholder 7">
            <a:extLst>
              <a:ext uri="{FF2B5EF4-FFF2-40B4-BE49-F238E27FC236}">
                <a16:creationId xmlns:a16="http://schemas.microsoft.com/office/drawing/2014/main" id="{1F0D87E2-0401-5DA5-7115-8241718E333A}"/>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A7A44924-B65C-341B-4B3D-5469BF0CA50A}"/>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205570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D066-17F6-2AA3-BD8C-08BA3BBB330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2BF728A-A843-D134-BE2F-9303170AB715}"/>
              </a:ext>
            </a:extLst>
          </p:cNvPr>
          <p:cNvSpPr>
            <a:spLocks noGrp="1"/>
          </p:cNvSpPr>
          <p:nvPr>
            <p:ph type="dt" sz="half" idx="10"/>
          </p:nvPr>
        </p:nvSpPr>
        <p:spPr/>
        <p:txBody>
          <a:bodyPr/>
          <a:lstStyle/>
          <a:p>
            <a:fld id="{A9E3134B-810E-431C-83ED-BE0D0FDC4EDD}" type="datetime1">
              <a:rPr lang="en-ZA" smtClean="0"/>
              <a:t>2025/03/26</a:t>
            </a:fld>
            <a:endParaRPr lang="en-ZA" dirty="0"/>
          </a:p>
        </p:txBody>
      </p:sp>
      <p:sp>
        <p:nvSpPr>
          <p:cNvPr id="4" name="Footer Placeholder 3">
            <a:extLst>
              <a:ext uri="{FF2B5EF4-FFF2-40B4-BE49-F238E27FC236}">
                <a16:creationId xmlns:a16="http://schemas.microsoft.com/office/drawing/2014/main" id="{7E69377E-2719-A39D-9ED7-318CAC15DA5B}"/>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777E95F0-3B66-67DA-8D28-3060316A4604}"/>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140012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15ADF-933D-6CB0-839F-D45F258FBBED}"/>
              </a:ext>
            </a:extLst>
          </p:cNvPr>
          <p:cNvSpPr>
            <a:spLocks noGrp="1"/>
          </p:cNvSpPr>
          <p:nvPr>
            <p:ph type="dt" sz="half" idx="10"/>
          </p:nvPr>
        </p:nvSpPr>
        <p:spPr/>
        <p:txBody>
          <a:bodyPr/>
          <a:lstStyle/>
          <a:p>
            <a:fld id="{52E2E221-1EA5-419D-A4E5-01B1F89741BC}" type="datetime1">
              <a:rPr lang="en-ZA" smtClean="0"/>
              <a:t>2025/03/26</a:t>
            </a:fld>
            <a:endParaRPr lang="en-ZA" dirty="0"/>
          </a:p>
        </p:txBody>
      </p:sp>
      <p:sp>
        <p:nvSpPr>
          <p:cNvPr id="3" name="Footer Placeholder 2">
            <a:extLst>
              <a:ext uri="{FF2B5EF4-FFF2-40B4-BE49-F238E27FC236}">
                <a16:creationId xmlns:a16="http://schemas.microsoft.com/office/drawing/2014/main" id="{2C50F8E2-D166-2E27-42E8-6CF24CA2D25A}"/>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48942136-3B28-0023-2322-B44FF305B479}"/>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3141697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0FD9-0F80-012E-75CF-6F089A7FB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F01DEA2-2CF2-4831-2B46-AEF0DB6B2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1F18E0E-8D90-74ED-FF7D-D072D02ED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E91EFE-4A59-431E-1173-E8B9FEE60672}"/>
              </a:ext>
            </a:extLst>
          </p:cNvPr>
          <p:cNvSpPr>
            <a:spLocks noGrp="1"/>
          </p:cNvSpPr>
          <p:nvPr>
            <p:ph type="dt" sz="half" idx="10"/>
          </p:nvPr>
        </p:nvSpPr>
        <p:spPr/>
        <p:txBody>
          <a:bodyPr/>
          <a:lstStyle/>
          <a:p>
            <a:fld id="{3699A032-573A-4D3F-8965-BF30AF3B3D3C}" type="datetime1">
              <a:rPr lang="en-ZA" smtClean="0"/>
              <a:t>2025/03/26</a:t>
            </a:fld>
            <a:endParaRPr lang="en-ZA" dirty="0"/>
          </a:p>
        </p:txBody>
      </p:sp>
      <p:sp>
        <p:nvSpPr>
          <p:cNvPr id="6" name="Footer Placeholder 5">
            <a:extLst>
              <a:ext uri="{FF2B5EF4-FFF2-40B4-BE49-F238E27FC236}">
                <a16:creationId xmlns:a16="http://schemas.microsoft.com/office/drawing/2014/main" id="{72C5A744-6CCA-13BC-0D05-A9875CC5463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3822366A-423D-F4BF-5478-76B53B956FDA}"/>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287404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410F-04AE-A810-881A-98DF8C0D7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2A9C347-1DAF-49D0-9DC0-33BA57E8C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F7B82CC0-4368-43AB-B110-54BD0DC3E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CFCE4-03EC-D9E6-4157-3D0727CA5AF8}"/>
              </a:ext>
            </a:extLst>
          </p:cNvPr>
          <p:cNvSpPr>
            <a:spLocks noGrp="1"/>
          </p:cNvSpPr>
          <p:nvPr>
            <p:ph type="dt" sz="half" idx="10"/>
          </p:nvPr>
        </p:nvSpPr>
        <p:spPr/>
        <p:txBody>
          <a:bodyPr/>
          <a:lstStyle/>
          <a:p>
            <a:fld id="{64D92AC5-99A5-4E59-B0B7-71E4C44BCEA0}" type="datetime1">
              <a:rPr lang="en-ZA" smtClean="0"/>
              <a:t>2025/03/26</a:t>
            </a:fld>
            <a:endParaRPr lang="en-ZA" dirty="0"/>
          </a:p>
        </p:txBody>
      </p:sp>
      <p:sp>
        <p:nvSpPr>
          <p:cNvPr id="6" name="Footer Placeholder 5">
            <a:extLst>
              <a:ext uri="{FF2B5EF4-FFF2-40B4-BE49-F238E27FC236}">
                <a16:creationId xmlns:a16="http://schemas.microsoft.com/office/drawing/2014/main" id="{65D51683-74AD-88A5-76C0-4A1F156C5000}"/>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F4297105-5CAD-973A-B8BE-9B23E1FECA92}"/>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2081543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9ED4-AEB9-1813-11AB-46892B34B11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914218B-F882-6EAC-73C8-7A350CAB9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C4E715A-8F4C-2900-36DF-AA84439E5350}"/>
              </a:ext>
            </a:extLst>
          </p:cNvPr>
          <p:cNvSpPr>
            <a:spLocks noGrp="1"/>
          </p:cNvSpPr>
          <p:nvPr>
            <p:ph type="dt" sz="half" idx="10"/>
          </p:nvPr>
        </p:nvSpPr>
        <p:spPr/>
        <p:txBody>
          <a:bodyPr/>
          <a:lstStyle/>
          <a:p>
            <a:fld id="{1202941C-2159-4466-9760-46BBCE2B9B80}" type="datetime1">
              <a:rPr lang="en-ZA" smtClean="0"/>
              <a:t>2025/03/26</a:t>
            </a:fld>
            <a:endParaRPr lang="en-ZA" dirty="0"/>
          </a:p>
        </p:txBody>
      </p:sp>
      <p:sp>
        <p:nvSpPr>
          <p:cNvPr id="5" name="Footer Placeholder 4">
            <a:extLst>
              <a:ext uri="{FF2B5EF4-FFF2-40B4-BE49-F238E27FC236}">
                <a16:creationId xmlns:a16="http://schemas.microsoft.com/office/drawing/2014/main" id="{B0C0B8EB-9E17-B655-D7AB-13FE56F86E7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F8098002-E0C1-13AE-24C1-FA976B343F56}"/>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386430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48F499-841A-6845-BF14-60A23C891B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F505CB3-9AF4-8692-E56A-5CDB4C9E15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F2B968A-A312-523D-DD64-158773C2C3A2}"/>
              </a:ext>
            </a:extLst>
          </p:cNvPr>
          <p:cNvSpPr>
            <a:spLocks noGrp="1"/>
          </p:cNvSpPr>
          <p:nvPr>
            <p:ph type="dt" sz="half" idx="10"/>
          </p:nvPr>
        </p:nvSpPr>
        <p:spPr/>
        <p:txBody>
          <a:bodyPr/>
          <a:lstStyle/>
          <a:p>
            <a:fld id="{A2C0C377-10E8-466A-A616-A6D43D591F4A}" type="datetime1">
              <a:rPr lang="en-ZA" smtClean="0"/>
              <a:t>2025/03/26</a:t>
            </a:fld>
            <a:endParaRPr lang="en-ZA" dirty="0"/>
          </a:p>
        </p:txBody>
      </p:sp>
      <p:sp>
        <p:nvSpPr>
          <p:cNvPr id="5" name="Footer Placeholder 4">
            <a:extLst>
              <a:ext uri="{FF2B5EF4-FFF2-40B4-BE49-F238E27FC236}">
                <a16:creationId xmlns:a16="http://schemas.microsoft.com/office/drawing/2014/main" id="{D518EA1C-411C-4551-8BEE-95D7DC60E60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4D20EEB-84F9-9F0B-FEC5-818FAE1069F2}"/>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337350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6949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TER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13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5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US"/>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40829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279119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540371"/>
          </a:xfrm>
          <a:prstGeom prst="rect">
            <a:avLst/>
          </a:prstGeom>
        </p:spPr>
        <p:txBody>
          <a:bodyPr/>
          <a:lstStyle>
            <a:lvl1pPr>
              <a:defRPr sz="2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053548"/>
            <a:ext cx="10972800" cy="5072621"/>
          </a:xfrm>
          <a:prstGeom prst="rect">
            <a:avLst/>
          </a:prstGeom>
        </p:spPr>
        <p:txBody>
          <a:bodyPr/>
          <a:lstStyle>
            <a:lvl1pPr>
              <a:defRPr sz="1900">
                <a:latin typeface="Arial" panose="020B0604020202020204" pitchFamily="34" charset="0"/>
                <a:cs typeface="Arial" panose="020B0604020202020204" pitchFamily="34" charset="0"/>
              </a:defRPr>
            </a:lvl1pPr>
            <a:lvl2pPr>
              <a:defRPr sz="17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3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185546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2163EE-EF0F-05DB-377F-1A19145C55B2}"/>
              </a:ext>
            </a:extLst>
          </p:cNvPr>
          <p:cNvSpPr>
            <a:spLocks noGrp="1"/>
          </p:cNvSpPr>
          <p:nvPr>
            <p:ph type="ftr" sz="quarter" idx="10"/>
          </p:nvPr>
        </p:nvSpPr>
        <p:spPr/>
        <p:txBody>
          <a:bodyPr/>
          <a:lstStyle>
            <a:lvl1pPr>
              <a:defRPr/>
            </a:lvl1pPr>
          </a:lstStyle>
          <a:p>
            <a:pPr>
              <a:defRPr/>
            </a:pPr>
            <a:endParaRPr lang="en-ZA" dirty="0"/>
          </a:p>
        </p:txBody>
      </p:sp>
      <p:sp>
        <p:nvSpPr>
          <p:cNvPr id="3" name="Slide Number Placeholder 2">
            <a:extLst>
              <a:ext uri="{FF2B5EF4-FFF2-40B4-BE49-F238E27FC236}">
                <a16:creationId xmlns:a16="http://schemas.microsoft.com/office/drawing/2014/main" id="{5F7BB2A2-7D67-CFF8-E48B-DE1EE71D6CAB}"/>
              </a:ext>
            </a:extLst>
          </p:cNvPr>
          <p:cNvSpPr>
            <a:spLocks noGrp="1"/>
          </p:cNvSpPr>
          <p:nvPr>
            <p:ph type="sldNum" sz="quarter" idx="11"/>
          </p:nvPr>
        </p:nvSpPr>
        <p:spPr/>
        <p:txBody>
          <a:bodyPr/>
          <a:lstStyle>
            <a:lvl1pPr>
              <a:defRPr/>
            </a:lvl1pPr>
          </a:lstStyle>
          <a:p>
            <a:pPr>
              <a:defRPr/>
            </a:pPr>
            <a:fld id="{F054EA35-86E6-4D91-BA5F-2E363F8682E8}" type="slidenum">
              <a:rPr lang="en-ZA"/>
              <a:pPr>
                <a:defRPr/>
              </a:pPr>
              <a:t>‹#›</a:t>
            </a:fld>
            <a:endParaRPr lang="en-ZA" dirty="0"/>
          </a:p>
        </p:txBody>
      </p:sp>
    </p:spTree>
    <p:extLst>
      <p:ext uri="{BB962C8B-B14F-4D97-AF65-F5344CB8AC3E}">
        <p14:creationId xmlns:p14="http://schemas.microsoft.com/office/powerpoint/2010/main" val="260312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nchor="t"/>
          <a:lstStyle>
            <a:lvl1pPr algn="l">
              <a:defRPr sz="2769"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2"/>
            <a:ext cx="10363200" cy="1500187"/>
          </a:xfrm>
          <a:prstGeom prst="rect">
            <a:avLst/>
          </a:prstGeom>
        </p:spPr>
        <p:txBody>
          <a:bodyPr anchor="b"/>
          <a:lstStyle>
            <a:lvl1pPr marL="0" indent="0">
              <a:buNone/>
              <a:defRPr sz="1385">
                <a:solidFill>
                  <a:schemeClr val="tx1">
                    <a:tint val="75000"/>
                  </a:schemeClr>
                </a:solidFill>
                <a:latin typeface="Arial" panose="020B0604020202020204" pitchFamily="34" charset="0"/>
                <a:cs typeface="Arial" panose="020B0604020202020204" pitchFamily="34" charset="0"/>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4012E2EA-366C-1CAA-0757-40EE8A866A14}"/>
              </a:ext>
            </a:extLst>
          </p:cNvPr>
          <p:cNvSpPr>
            <a:spLocks noGrp="1"/>
          </p:cNvSpPr>
          <p:nvPr>
            <p:ph type="sldNum" sz="quarter" idx="10"/>
          </p:nvPr>
        </p:nvSpPr>
        <p:spPr>
          <a:xfrm>
            <a:off x="4965700" y="6351589"/>
            <a:ext cx="2844800" cy="365125"/>
          </a:xfrm>
        </p:spPr>
        <p:txBody>
          <a:bodyPr wrap="square" numCol="1" anchor="t" anchorCtr="0" compatLnSpc="1">
            <a:prstTxWarp prst="textNoShape">
              <a:avLst/>
            </a:prstTxWarp>
          </a:bodyPr>
          <a:lstStyle>
            <a:lvl1pPr algn="ctr" defTabSz="685800" eaLnBrk="1" fontAlgn="auto" hangingPunct="1">
              <a:spcBef>
                <a:spcPts val="0"/>
              </a:spcBef>
              <a:spcAft>
                <a:spcPts val="0"/>
              </a:spcAft>
              <a:defRPr sz="1050">
                <a:solidFill>
                  <a:prstClr val="black"/>
                </a:solidFill>
                <a:latin typeface="Arial" panose="020B0604020202020204" pitchFamily="34" charset="0"/>
                <a:ea typeface="+mn-ea"/>
                <a:cs typeface="Arial" panose="020B0604020202020204" pitchFamily="34" charset="0"/>
              </a:defRPr>
            </a:lvl1pPr>
          </a:lstStyle>
          <a:p>
            <a:pPr>
              <a:defRPr/>
            </a:pPr>
            <a:fld id="{B773AD7C-2EEA-49DE-9130-EE50D4D38216}" type="slidenum">
              <a:rPr lang="en-US" altLang="en-US"/>
              <a:pPr>
                <a:defRPr/>
              </a:pPr>
              <a:t>‹#›</a:t>
            </a:fld>
            <a:endParaRPr lang="en-US" altLang="en-US" dirty="0"/>
          </a:p>
        </p:txBody>
      </p:sp>
    </p:spTree>
    <p:extLst>
      <p:ext uri="{BB962C8B-B14F-4D97-AF65-F5344CB8AC3E}">
        <p14:creationId xmlns:p14="http://schemas.microsoft.com/office/powerpoint/2010/main" val="240499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10840" y="349886"/>
            <a:ext cx="8442960" cy="934550"/>
          </a:xfrm>
          <a:prstGeom prst="rect">
            <a:avLst/>
          </a:prstGeom>
        </p:spPr>
        <p:txBody>
          <a:bodyPr/>
          <a:lstStyle/>
          <a:p>
            <a:r>
              <a:rPr lang="en-US"/>
              <a:t>Click to edit Master title style</a:t>
            </a:r>
            <a:endParaRPr lang="en-ZA"/>
          </a:p>
        </p:txBody>
      </p:sp>
      <p:sp>
        <p:nvSpPr>
          <p:cNvPr id="3" name="Slide Number Placeholder 2">
            <a:extLst>
              <a:ext uri="{FF2B5EF4-FFF2-40B4-BE49-F238E27FC236}">
                <a16:creationId xmlns:a16="http://schemas.microsoft.com/office/drawing/2014/main" id="{D18E10B9-4EBC-3914-605B-F89F537A5449}"/>
              </a:ext>
            </a:extLst>
          </p:cNvPr>
          <p:cNvSpPr>
            <a:spLocks noGrp="1"/>
          </p:cNvSpPr>
          <p:nvPr>
            <p:ph type="sldNum" sz="quarter" idx="10"/>
          </p:nvPr>
        </p:nvSpPr>
        <p:spPr>
          <a:xfrm>
            <a:off x="97367" y="6429376"/>
            <a:ext cx="1016000" cy="365125"/>
          </a:xfrm>
        </p:spPr>
        <p:txBody>
          <a:bodyPr/>
          <a:lstStyle>
            <a:lvl1pPr>
              <a:defRPr/>
            </a:lvl1pPr>
          </a:lstStyle>
          <a:p>
            <a:pPr>
              <a:defRPr/>
            </a:pPr>
            <a:fld id="{F1482AD8-F354-4D94-B215-17EB64437A0C}" type="slidenum">
              <a:rPr lang="en-ZA"/>
              <a:pPr>
                <a:defRPr/>
              </a:pPr>
              <a:t>‹#›</a:t>
            </a:fld>
            <a:endParaRPr lang="en-ZA" dirty="0"/>
          </a:p>
        </p:txBody>
      </p:sp>
    </p:spTree>
    <p:extLst>
      <p:ext uri="{BB962C8B-B14F-4D97-AF65-F5344CB8AC3E}">
        <p14:creationId xmlns:p14="http://schemas.microsoft.com/office/powerpoint/2010/main" val="403729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130D-AE79-9D58-C4FF-D4CB2E005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42F09A9-0DB1-A9F5-547B-AA4C55AF2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50AE833-EE23-064C-1EAF-D9C2A7C01E70}"/>
              </a:ext>
            </a:extLst>
          </p:cNvPr>
          <p:cNvSpPr>
            <a:spLocks noGrp="1"/>
          </p:cNvSpPr>
          <p:nvPr>
            <p:ph type="dt" sz="half" idx="10"/>
          </p:nvPr>
        </p:nvSpPr>
        <p:spPr/>
        <p:txBody>
          <a:bodyPr/>
          <a:lstStyle/>
          <a:p>
            <a:fld id="{AE981F7F-D939-4A55-9E80-16E5C256CE59}" type="datetime1">
              <a:rPr lang="en-ZA" smtClean="0"/>
              <a:t>2025/03/26</a:t>
            </a:fld>
            <a:endParaRPr lang="en-ZA" dirty="0"/>
          </a:p>
        </p:txBody>
      </p:sp>
      <p:sp>
        <p:nvSpPr>
          <p:cNvPr id="5" name="Footer Placeholder 4">
            <a:extLst>
              <a:ext uri="{FF2B5EF4-FFF2-40B4-BE49-F238E27FC236}">
                <a16:creationId xmlns:a16="http://schemas.microsoft.com/office/drawing/2014/main" id="{438F5A9F-4FEC-5479-B4C1-5D3D960A48C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5BE73F20-B929-AD91-2441-8D63F3CCE3E9}"/>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4061753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 id="2147485195" r:id="rId3"/>
    <p:sldLayoutId id="2147485196" r:id="rId4"/>
    <p:sldLayoutId id="2147485215"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6E4FC695-D2AC-577A-6D80-F1D7492D9E6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665413"/>
            <a:ext cx="12192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1B506F6-37B3-B4A8-C29F-9C5609EE316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ZA" dirty="0"/>
          </a:p>
        </p:txBody>
      </p:sp>
      <p:sp>
        <p:nvSpPr>
          <p:cNvPr id="3" name="Slide Number Placeholder 2">
            <a:extLst>
              <a:ext uri="{FF2B5EF4-FFF2-40B4-BE49-F238E27FC236}">
                <a16:creationId xmlns:a16="http://schemas.microsoft.com/office/drawing/2014/main" id="{99BDAB9A-C8A8-D43D-1EFB-C912EF91A12C}"/>
              </a:ext>
            </a:extLst>
          </p:cNvPr>
          <p:cNvSpPr>
            <a:spLocks noGrp="1"/>
          </p:cNvSpPr>
          <p:nvPr>
            <p:ph type="sldNum" sz="quarter" idx="4"/>
          </p:nvPr>
        </p:nvSpPr>
        <p:spPr>
          <a:xfrm>
            <a:off x="8269817" y="6364289"/>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20A3C825-BC50-4D92-8CC2-B5379A06A150}" type="slidenum">
              <a:rPr lang="en-ZA"/>
              <a:pPr>
                <a:defRPr/>
              </a:pPr>
              <a:t>‹#›</a:t>
            </a:fld>
            <a:endParaRPr lang="en-ZA" dirty="0"/>
          </a:p>
        </p:txBody>
      </p:sp>
    </p:spTree>
    <p:extLst>
      <p:ext uri="{BB962C8B-B14F-4D97-AF65-F5344CB8AC3E}">
        <p14:creationId xmlns:p14="http://schemas.microsoft.com/office/powerpoint/2010/main" val="1952949122"/>
      </p:ext>
    </p:extLst>
  </p:cSld>
  <p:clrMap bg1="lt1" tx1="dk1" bg2="lt2" tx2="dk2" accent1="accent1" accent2="accent2" accent3="accent3" accent4="accent4" accent5="accent5" accent6="accent6" hlink="hlink" folHlink="folHlink"/>
  <p:sldLayoutIdLst>
    <p:sldLayoutId id="2147485198" r:id="rId1"/>
    <p:sldLayoutId id="2147485199" r:id="rId2"/>
    <p:sldLayoutId id="2147485200" r:id="rId3"/>
  </p:sldLayoutIdLst>
  <p:hf hdr="0" dt="0"/>
  <p:txStyles>
    <p:titleStyle>
      <a:lvl1pPr algn="ctr" defTabSz="192088" rtl="0" eaLnBrk="0" fontAlgn="base" hangingPunct="0">
        <a:spcBef>
          <a:spcPct val="0"/>
        </a:spcBef>
        <a:spcAft>
          <a:spcPct val="0"/>
        </a:spcAft>
        <a:defRPr kern="1200">
          <a:solidFill>
            <a:schemeClr val="tx1"/>
          </a:solidFill>
          <a:latin typeface="Arial"/>
          <a:ea typeface="ＭＳ Ｐゴシック" panose="020B0600070205080204" pitchFamily="34" charset="-128"/>
          <a:cs typeface="ＭＳ Ｐゴシック" pitchFamily="-108" charset="-128"/>
        </a:defRPr>
      </a:lvl1pPr>
      <a:lvl2pPr algn="ctr" defTabSz="192088" rtl="0" eaLnBrk="0" fontAlgn="base" hangingPunct="0">
        <a:spcBef>
          <a:spcPct val="0"/>
        </a:spcBef>
        <a:spcAft>
          <a:spcPct val="0"/>
        </a:spcAft>
        <a:defRPr>
          <a:solidFill>
            <a:schemeClr val="tx1"/>
          </a:solidFill>
          <a:latin typeface="Arial" charset="0"/>
          <a:ea typeface="ＭＳ Ｐゴシック" panose="020B0600070205080204" pitchFamily="34" charset="-128"/>
          <a:cs typeface="ＭＳ Ｐゴシック" pitchFamily="-108" charset="-128"/>
        </a:defRPr>
      </a:lvl2pPr>
      <a:lvl3pPr algn="ctr" defTabSz="192088" rtl="0" eaLnBrk="0" fontAlgn="base" hangingPunct="0">
        <a:spcBef>
          <a:spcPct val="0"/>
        </a:spcBef>
        <a:spcAft>
          <a:spcPct val="0"/>
        </a:spcAft>
        <a:defRPr>
          <a:solidFill>
            <a:schemeClr val="tx1"/>
          </a:solidFill>
          <a:latin typeface="Arial" charset="0"/>
          <a:ea typeface="ＭＳ Ｐゴシック" panose="020B0600070205080204" pitchFamily="34" charset="-128"/>
          <a:cs typeface="ＭＳ Ｐゴシック" pitchFamily="-108" charset="-128"/>
        </a:defRPr>
      </a:lvl3pPr>
      <a:lvl4pPr algn="ctr" defTabSz="192088" rtl="0" eaLnBrk="0" fontAlgn="base" hangingPunct="0">
        <a:spcBef>
          <a:spcPct val="0"/>
        </a:spcBef>
        <a:spcAft>
          <a:spcPct val="0"/>
        </a:spcAft>
        <a:defRPr>
          <a:solidFill>
            <a:schemeClr val="tx1"/>
          </a:solidFill>
          <a:latin typeface="Arial" charset="0"/>
          <a:ea typeface="ＭＳ Ｐゴシック" panose="020B0600070205080204" pitchFamily="34" charset="-128"/>
          <a:cs typeface="ＭＳ Ｐゴシック" pitchFamily="-108" charset="-128"/>
        </a:defRPr>
      </a:lvl4pPr>
      <a:lvl5pPr algn="ctr" defTabSz="192088" rtl="0" eaLnBrk="0" fontAlgn="base" hangingPunct="0">
        <a:spcBef>
          <a:spcPct val="0"/>
        </a:spcBef>
        <a:spcAft>
          <a:spcPct val="0"/>
        </a:spcAft>
        <a:defRPr>
          <a:solidFill>
            <a:schemeClr val="tx1"/>
          </a:solidFill>
          <a:latin typeface="Arial" charset="0"/>
          <a:ea typeface="ＭＳ Ｐゴシック" panose="020B0600070205080204" pitchFamily="34" charset="-128"/>
          <a:cs typeface="ＭＳ Ｐゴシック" pitchFamily="-108" charset="-128"/>
        </a:defRPr>
      </a:lvl5pPr>
      <a:lvl6pPr marL="192881" algn="ctr" defTabSz="192881" rtl="0" eaLnBrk="1" fontAlgn="base" hangingPunct="1">
        <a:spcBef>
          <a:spcPct val="0"/>
        </a:spcBef>
        <a:spcAft>
          <a:spcPct val="0"/>
        </a:spcAft>
        <a:defRPr sz="1856">
          <a:solidFill>
            <a:schemeClr val="tx1"/>
          </a:solidFill>
          <a:latin typeface="Calibri" pitchFamily="-108" charset="0"/>
          <a:ea typeface="ＭＳ Ｐゴシック" pitchFamily="-108" charset="-128"/>
          <a:cs typeface="ＭＳ Ｐゴシック" pitchFamily="-108" charset="-128"/>
        </a:defRPr>
      </a:lvl6pPr>
      <a:lvl7pPr marL="385763" algn="ctr" defTabSz="192881" rtl="0" eaLnBrk="1" fontAlgn="base" hangingPunct="1">
        <a:spcBef>
          <a:spcPct val="0"/>
        </a:spcBef>
        <a:spcAft>
          <a:spcPct val="0"/>
        </a:spcAft>
        <a:defRPr sz="1856">
          <a:solidFill>
            <a:schemeClr val="tx1"/>
          </a:solidFill>
          <a:latin typeface="Calibri" pitchFamily="-108" charset="0"/>
          <a:ea typeface="ＭＳ Ｐゴシック" pitchFamily="-108" charset="-128"/>
          <a:cs typeface="ＭＳ Ｐゴシック" pitchFamily="-108" charset="-128"/>
        </a:defRPr>
      </a:lvl7pPr>
      <a:lvl8pPr marL="578644" algn="ctr" defTabSz="192881" rtl="0" eaLnBrk="1" fontAlgn="base" hangingPunct="1">
        <a:spcBef>
          <a:spcPct val="0"/>
        </a:spcBef>
        <a:spcAft>
          <a:spcPct val="0"/>
        </a:spcAft>
        <a:defRPr sz="1856">
          <a:solidFill>
            <a:schemeClr val="tx1"/>
          </a:solidFill>
          <a:latin typeface="Calibri" pitchFamily="-108" charset="0"/>
          <a:ea typeface="ＭＳ Ｐゴシック" pitchFamily="-108" charset="-128"/>
          <a:cs typeface="ＭＳ Ｐゴシック" pitchFamily="-108" charset="-128"/>
        </a:defRPr>
      </a:lvl8pPr>
      <a:lvl9pPr marL="771525" algn="ctr" defTabSz="192881" rtl="0" eaLnBrk="1" fontAlgn="base" hangingPunct="1">
        <a:spcBef>
          <a:spcPct val="0"/>
        </a:spcBef>
        <a:spcAft>
          <a:spcPct val="0"/>
        </a:spcAft>
        <a:defRPr sz="1856">
          <a:solidFill>
            <a:schemeClr val="tx1"/>
          </a:solidFill>
          <a:latin typeface="Calibri" pitchFamily="-108" charset="0"/>
          <a:ea typeface="ＭＳ Ｐゴシック" pitchFamily="-108" charset="-128"/>
          <a:cs typeface="ＭＳ Ｐゴシック" pitchFamily="-108" charset="-128"/>
        </a:defRPr>
      </a:lvl9pPr>
    </p:titleStyle>
    <p:bodyStyle>
      <a:lvl1pPr marL="144463" indent="-144463" algn="l" defTabSz="192088" rtl="0" eaLnBrk="0" fontAlgn="base" hangingPunct="0">
        <a:spcBef>
          <a:spcPct val="20000"/>
        </a:spcBef>
        <a:spcAft>
          <a:spcPct val="0"/>
        </a:spcAft>
        <a:buFont typeface="Arial" panose="020B0604020202020204" pitchFamily="34" charset="0"/>
        <a:buChar char="•"/>
        <a:defRPr sz="1300" kern="1200">
          <a:solidFill>
            <a:schemeClr val="tx1"/>
          </a:solidFill>
          <a:latin typeface="Arial"/>
          <a:ea typeface="ＭＳ Ｐゴシック" panose="020B0600070205080204" pitchFamily="34" charset="-128"/>
          <a:cs typeface="ＭＳ Ｐゴシック" pitchFamily="-108" charset="-128"/>
        </a:defRPr>
      </a:lvl1pPr>
      <a:lvl2pPr marL="312738" indent="-119063" algn="l" defTabSz="192088" rtl="0" eaLnBrk="0" fontAlgn="base" hangingPunct="0">
        <a:spcBef>
          <a:spcPct val="20000"/>
        </a:spcBef>
        <a:spcAft>
          <a:spcPct val="0"/>
        </a:spcAft>
        <a:buFont typeface="Arial" panose="020B0604020202020204" pitchFamily="34" charset="0"/>
        <a:buChar char="–"/>
        <a:defRPr sz="1100" kern="1200">
          <a:solidFill>
            <a:schemeClr val="tx1"/>
          </a:solidFill>
          <a:latin typeface="Arial"/>
          <a:ea typeface="ＭＳ Ｐゴシック" panose="020B0600070205080204" pitchFamily="34" charset="-128"/>
          <a:cs typeface="+mn-cs"/>
        </a:defRPr>
      </a:lvl2pPr>
      <a:lvl3pPr marL="481013" indent="-95250" algn="l" defTabSz="192088" rtl="0" eaLnBrk="0" fontAlgn="base" hangingPunct="0">
        <a:spcBef>
          <a:spcPct val="20000"/>
        </a:spcBef>
        <a:spcAft>
          <a:spcPct val="0"/>
        </a:spcAft>
        <a:buFont typeface="Arial" panose="020B0604020202020204" pitchFamily="34" charset="0"/>
        <a:buChar char="•"/>
        <a:defRPr sz="1000" kern="1200">
          <a:solidFill>
            <a:schemeClr val="tx1"/>
          </a:solidFill>
          <a:latin typeface="Arial"/>
          <a:ea typeface="ＭＳ Ｐゴシック" panose="020B0600070205080204" pitchFamily="34" charset="-128"/>
          <a:cs typeface="+mn-cs"/>
        </a:defRPr>
      </a:lvl3pPr>
      <a:lvl4pPr marL="674688" indent="-95250" algn="l" defTabSz="192088" rtl="0" eaLnBrk="0" fontAlgn="base" hangingPunct="0">
        <a:spcBef>
          <a:spcPct val="20000"/>
        </a:spcBef>
        <a:spcAft>
          <a:spcPct val="0"/>
        </a:spcAft>
        <a:buFont typeface="Arial" panose="020B0604020202020204" pitchFamily="34" charset="0"/>
        <a:buChar char="–"/>
        <a:defRPr sz="800" kern="1200">
          <a:solidFill>
            <a:schemeClr val="tx1"/>
          </a:solidFill>
          <a:latin typeface="Arial"/>
          <a:ea typeface="ＭＳ Ｐゴシック" panose="020B0600070205080204" pitchFamily="34" charset="-128"/>
          <a:cs typeface="+mn-cs"/>
        </a:defRPr>
      </a:lvl4pPr>
      <a:lvl5pPr marL="866775" indent="-95250" algn="l" defTabSz="192088" rtl="0" eaLnBrk="0" fontAlgn="base" hangingPunct="0">
        <a:spcBef>
          <a:spcPct val="20000"/>
        </a:spcBef>
        <a:spcAft>
          <a:spcPct val="0"/>
        </a:spcAft>
        <a:buFont typeface="Arial" panose="020B0604020202020204" pitchFamily="34" charset="0"/>
        <a:buChar char="»"/>
        <a:defRPr sz="800" kern="1200">
          <a:solidFill>
            <a:schemeClr val="tx1"/>
          </a:solidFill>
          <a:latin typeface="Arial"/>
          <a:ea typeface="ＭＳ Ｐゴシック" panose="020B0600070205080204" pitchFamily="34" charset="-128"/>
          <a:cs typeface="+mn-cs"/>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p:bodyStyle>
    <p:otherStyle>
      <a:defPPr>
        <a:defRPr lang="en-US"/>
      </a:defPPr>
      <a:lvl1pPr marL="0" algn="l" defTabSz="192881" rtl="0" eaLnBrk="1" latinLnBrk="0" hangingPunct="1">
        <a:defRPr sz="760" kern="1200">
          <a:solidFill>
            <a:schemeClr val="tx1"/>
          </a:solidFill>
          <a:latin typeface="+mn-lt"/>
          <a:ea typeface="+mn-ea"/>
          <a:cs typeface="+mn-cs"/>
        </a:defRPr>
      </a:lvl1pPr>
      <a:lvl2pPr marL="192881" algn="l" defTabSz="192881" rtl="0" eaLnBrk="1" latinLnBrk="0" hangingPunct="1">
        <a:defRPr sz="760" kern="1200">
          <a:solidFill>
            <a:schemeClr val="tx1"/>
          </a:solidFill>
          <a:latin typeface="+mn-lt"/>
          <a:ea typeface="+mn-ea"/>
          <a:cs typeface="+mn-cs"/>
        </a:defRPr>
      </a:lvl2pPr>
      <a:lvl3pPr marL="385763" algn="l" defTabSz="192881" rtl="0" eaLnBrk="1" latinLnBrk="0" hangingPunct="1">
        <a:defRPr sz="760" kern="1200">
          <a:solidFill>
            <a:schemeClr val="tx1"/>
          </a:solidFill>
          <a:latin typeface="+mn-lt"/>
          <a:ea typeface="+mn-ea"/>
          <a:cs typeface="+mn-cs"/>
        </a:defRPr>
      </a:lvl3pPr>
      <a:lvl4pPr marL="578644" algn="l" defTabSz="192881" rtl="0" eaLnBrk="1" latinLnBrk="0" hangingPunct="1">
        <a:defRPr sz="760" kern="1200">
          <a:solidFill>
            <a:schemeClr val="tx1"/>
          </a:solidFill>
          <a:latin typeface="+mn-lt"/>
          <a:ea typeface="+mn-ea"/>
          <a:cs typeface="+mn-cs"/>
        </a:defRPr>
      </a:lvl4pPr>
      <a:lvl5pPr marL="771525" algn="l" defTabSz="192881" rtl="0" eaLnBrk="1" latinLnBrk="0" hangingPunct="1">
        <a:defRPr sz="760" kern="1200">
          <a:solidFill>
            <a:schemeClr val="tx1"/>
          </a:solidFill>
          <a:latin typeface="+mn-lt"/>
          <a:ea typeface="+mn-ea"/>
          <a:cs typeface="+mn-cs"/>
        </a:defRPr>
      </a:lvl5pPr>
      <a:lvl6pPr marL="964406" algn="l" defTabSz="192881" rtl="0" eaLnBrk="1" latinLnBrk="0" hangingPunct="1">
        <a:defRPr sz="760" kern="1200">
          <a:solidFill>
            <a:schemeClr val="tx1"/>
          </a:solidFill>
          <a:latin typeface="+mn-lt"/>
          <a:ea typeface="+mn-ea"/>
          <a:cs typeface="+mn-cs"/>
        </a:defRPr>
      </a:lvl6pPr>
      <a:lvl7pPr marL="1157288" algn="l" defTabSz="192881" rtl="0" eaLnBrk="1" latinLnBrk="0" hangingPunct="1">
        <a:defRPr sz="760" kern="1200">
          <a:solidFill>
            <a:schemeClr val="tx1"/>
          </a:solidFill>
          <a:latin typeface="+mn-lt"/>
          <a:ea typeface="+mn-ea"/>
          <a:cs typeface="+mn-cs"/>
        </a:defRPr>
      </a:lvl7pPr>
      <a:lvl8pPr marL="1350169" algn="l" defTabSz="192881" rtl="0" eaLnBrk="1" latinLnBrk="0" hangingPunct="1">
        <a:defRPr sz="760" kern="1200">
          <a:solidFill>
            <a:schemeClr val="tx1"/>
          </a:solidFill>
          <a:latin typeface="+mn-lt"/>
          <a:ea typeface="+mn-ea"/>
          <a:cs typeface="+mn-cs"/>
        </a:defRPr>
      </a:lvl8pPr>
      <a:lvl9pPr marL="1543050" algn="l" defTabSz="192881"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F8043F-AAA6-80EB-2FA2-77127CF26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51BA83B-A615-5772-CC7E-D4FAC0F412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A552699-33A5-11DC-3A49-F453D64B4A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B564B0-4418-403D-9131-04024172CC25}" type="datetime1">
              <a:rPr lang="en-ZA" smtClean="0"/>
              <a:t>2025/03/26</a:t>
            </a:fld>
            <a:endParaRPr lang="en-ZA" dirty="0"/>
          </a:p>
        </p:txBody>
      </p:sp>
      <p:sp>
        <p:nvSpPr>
          <p:cNvPr id="5" name="Footer Placeholder 4">
            <a:extLst>
              <a:ext uri="{FF2B5EF4-FFF2-40B4-BE49-F238E27FC236}">
                <a16:creationId xmlns:a16="http://schemas.microsoft.com/office/drawing/2014/main" id="{FC6867D4-F67D-491C-BB7F-AE54BF105B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dirty="0"/>
          </a:p>
        </p:txBody>
      </p:sp>
      <p:sp>
        <p:nvSpPr>
          <p:cNvPr id="6" name="Slide Number Placeholder 5">
            <a:extLst>
              <a:ext uri="{FF2B5EF4-FFF2-40B4-BE49-F238E27FC236}">
                <a16:creationId xmlns:a16="http://schemas.microsoft.com/office/drawing/2014/main" id="{E9553CBE-3B0B-A8B9-8E98-2EE3DFF3A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2EF4D9-375B-481A-88D4-5295952BDD20}" type="slidenum">
              <a:rPr lang="en-ZA" smtClean="0"/>
              <a:t>‹#›</a:t>
            </a:fld>
            <a:endParaRPr lang="en-ZA" dirty="0"/>
          </a:p>
        </p:txBody>
      </p:sp>
    </p:spTree>
    <p:extLst>
      <p:ext uri="{BB962C8B-B14F-4D97-AF65-F5344CB8AC3E}">
        <p14:creationId xmlns:p14="http://schemas.microsoft.com/office/powerpoint/2010/main" val="445242296"/>
      </p:ext>
    </p:extLst>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 id="2147485214" r:id="rId12"/>
    <p:sldLayoutId id="214748521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EB9025-4637-4149-8F0E-BA50A7909C56}" type="slidenum">
              <a:rPr lang="en-US" altLang="en-US" smtClean="0"/>
              <a:pPr>
                <a:defRPr/>
              </a:pPr>
              <a:t>1</a:t>
            </a:fld>
            <a:endParaRPr lang="en-US" altLang="en-US" dirty="0"/>
          </a:p>
        </p:txBody>
      </p:sp>
      <p:sp>
        <p:nvSpPr>
          <p:cNvPr id="7" name="Content Placeholder 6"/>
          <p:cNvSpPr>
            <a:spLocks noGrp="1"/>
          </p:cNvSpPr>
          <p:nvPr>
            <p:ph idx="4294967295"/>
          </p:nvPr>
        </p:nvSpPr>
        <p:spPr>
          <a:xfrm>
            <a:off x="457200" y="850900"/>
            <a:ext cx="11444858" cy="787400"/>
          </a:xfrm>
          <a:prstGeom prst="rect">
            <a:avLst/>
          </a:prstGeom>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0" y="0"/>
            <a:ext cx="12379109" cy="6889488"/>
          </a:xfrm>
          <a:prstGeom prst="rect">
            <a:avLst/>
          </a:prstGeom>
        </p:spPr>
      </p:pic>
      <p:sp>
        <p:nvSpPr>
          <p:cNvPr id="3" name="TextBox 2"/>
          <p:cNvSpPr txBox="1"/>
          <p:nvPr/>
        </p:nvSpPr>
        <p:spPr>
          <a:xfrm>
            <a:off x="5639580" y="1501015"/>
            <a:ext cx="6552420" cy="369332"/>
          </a:xfrm>
          <a:prstGeom prst="rect">
            <a:avLst/>
          </a:prstGeom>
          <a:noFill/>
        </p:spPr>
        <p:txBody>
          <a:bodyPr wrap="square" rtlCol="0" anchor="ctr" anchorCtr="0">
            <a:spAutoFit/>
          </a:bodyPr>
          <a:lstStyle/>
          <a:p>
            <a:pPr algn="ctr"/>
            <a:r>
              <a:rPr lang="en-US" b="1" dirty="0">
                <a:solidFill>
                  <a:schemeClr val="bg1"/>
                </a:solidFill>
              </a:rPr>
              <a:t>27-28 March 2025     |     Gallagher Convention Centre</a:t>
            </a:r>
          </a:p>
        </p:txBody>
      </p:sp>
      <p:sp>
        <p:nvSpPr>
          <p:cNvPr id="4" name="TextBox 3">
            <a:extLst>
              <a:ext uri="{FF2B5EF4-FFF2-40B4-BE49-F238E27FC236}">
                <a16:creationId xmlns:a16="http://schemas.microsoft.com/office/drawing/2014/main" id="{FD4A6359-3DE2-7567-ABD0-B5DD4E0B04FA}"/>
              </a:ext>
            </a:extLst>
          </p:cNvPr>
          <p:cNvSpPr txBox="1"/>
          <p:nvPr/>
        </p:nvSpPr>
        <p:spPr>
          <a:xfrm>
            <a:off x="5343525" y="4433655"/>
            <a:ext cx="6353175" cy="923330"/>
          </a:xfrm>
          <a:prstGeom prst="rect">
            <a:avLst/>
          </a:prstGeom>
          <a:noFill/>
        </p:spPr>
        <p:txBody>
          <a:bodyPr wrap="square" rtlCol="0">
            <a:spAutoFit/>
          </a:bodyPr>
          <a:lstStyle/>
          <a:p>
            <a:r>
              <a:rPr lang="en-ZA" b="1" dirty="0">
                <a:solidFill>
                  <a:schemeClr val="tx2"/>
                </a:solidFill>
              </a:rPr>
              <a:t>GROUP 2:   WATER SERVICES SECURITY </a:t>
            </a:r>
          </a:p>
          <a:p>
            <a:r>
              <a:rPr lang="en-ZA" b="1" dirty="0">
                <a:solidFill>
                  <a:schemeClr val="tx2"/>
                </a:solidFill>
              </a:rPr>
              <a:t>GROUP 2a: WSAS WITH CRITICAL PERFORMING SYSTEMS</a:t>
            </a:r>
          </a:p>
          <a:p>
            <a:endParaRPr lang="en-ZA" b="1" dirty="0">
              <a:solidFill>
                <a:schemeClr val="tx2"/>
              </a:solidFill>
            </a:endParaRPr>
          </a:p>
        </p:txBody>
      </p:sp>
      <p:sp>
        <p:nvSpPr>
          <p:cNvPr id="8" name="TextBox 9">
            <a:extLst>
              <a:ext uri="{FF2B5EF4-FFF2-40B4-BE49-F238E27FC236}">
                <a16:creationId xmlns:a16="http://schemas.microsoft.com/office/drawing/2014/main" id="{01850F34-537D-F83C-8F7F-EFA9DFA4E38A}"/>
              </a:ext>
            </a:extLst>
          </p:cNvPr>
          <p:cNvSpPr txBox="1">
            <a:spLocks noChangeArrowheads="1"/>
          </p:cNvSpPr>
          <p:nvPr/>
        </p:nvSpPr>
        <p:spPr bwMode="auto">
          <a:xfrm>
            <a:off x="5343525" y="4987654"/>
            <a:ext cx="684847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tx2"/>
                </a:solidFill>
              </a:rPr>
              <a:t>Facilitated by:    Dr Mathye,  </a:t>
            </a:r>
            <a:r>
              <a:rPr lang="en-US" altLang="en-US" sz="1800" dirty="0" err="1">
                <a:solidFill>
                  <a:schemeClr val="tx2"/>
                </a:solidFill>
              </a:rPr>
              <a:t>DDG</a:t>
            </a:r>
            <a:r>
              <a:rPr lang="en-US" altLang="en-US" sz="1800" dirty="0">
                <a:solidFill>
                  <a:schemeClr val="tx2"/>
                </a:solidFill>
              </a:rPr>
              <a:t>: </a:t>
            </a:r>
          </a:p>
          <a:p>
            <a:pPr eaLnBrk="1" hangingPunct="1"/>
            <a:r>
              <a:rPr lang="en-US" altLang="en-US" sz="1800" dirty="0">
                <a:solidFill>
                  <a:schemeClr val="tx2"/>
                </a:solidFill>
              </a:rPr>
              <a:t>                          Water Services and Sanitation Management </a:t>
            </a:r>
          </a:p>
          <a:p>
            <a:pPr eaLnBrk="1" hangingPunct="1"/>
            <a:endParaRPr lang="en-US" altLang="en-US" sz="900" dirty="0">
              <a:solidFill>
                <a:schemeClr val="tx2"/>
              </a:solidFill>
            </a:endParaRPr>
          </a:p>
          <a:p>
            <a:pPr eaLnBrk="1" hangingPunct="1"/>
            <a:r>
              <a:rPr lang="en-US" altLang="en-US" sz="1800" dirty="0">
                <a:solidFill>
                  <a:schemeClr val="tx2"/>
                </a:solidFill>
              </a:rPr>
              <a:t>Presented by</a:t>
            </a:r>
            <a:r>
              <a:rPr lang="en-US" altLang="en-US" sz="1800">
                <a:solidFill>
                  <a:schemeClr val="tx2"/>
                </a:solidFill>
              </a:rPr>
              <a:t>:    Mr</a:t>
            </a:r>
            <a:r>
              <a:rPr lang="en-US" altLang="en-US" sz="1800" dirty="0">
                <a:solidFill>
                  <a:schemeClr val="tx2"/>
                </a:solidFill>
              </a:rPr>
              <a:t> Xolani Hadebe </a:t>
            </a:r>
          </a:p>
          <a:p>
            <a:pPr eaLnBrk="1" hangingPunct="1"/>
            <a:endParaRPr lang="en-US" altLang="en-US" sz="800" dirty="0">
              <a:solidFill>
                <a:schemeClr val="tx2"/>
              </a:solidFill>
            </a:endParaRPr>
          </a:p>
          <a:p>
            <a:pPr eaLnBrk="1" hangingPunct="1"/>
            <a:r>
              <a:rPr lang="en-US" altLang="en-US" sz="1400" dirty="0">
                <a:solidFill>
                  <a:schemeClr val="bg1"/>
                </a:solidFill>
              </a:rPr>
              <a:t> March 2025</a:t>
            </a:r>
          </a:p>
        </p:txBody>
      </p:sp>
    </p:spTree>
    <p:extLst>
      <p:ext uri="{BB962C8B-B14F-4D97-AF65-F5344CB8AC3E}">
        <p14:creationId xmlns:p14="http://schemas.microsoft.com/office/powerpoint/2010/main" val="157570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D5E7-21A8-5393-EDA6-191EE6DA25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CF0651-127C-E153-5C4F-EDF89D835ECD}"/>
              </a:ext>
            </a:extLst>
          </p:cNvPr>
          <p:cNvSpPr>
            <a:spLocks noGrp="1"/>
          </p:cNvSpPr>
          <p:nvPr>
            <p:ph type="title"/>
          </p:nvPr>
        </p:nvSpPr>
        <p:spPr>
          <a:xfrm>
            <a:off x="317500" y="365906"/>
            <a:ext cx="10515600" cy="615295"/>
          </a:xfrm>
        </p:spPr>
        <p:txBody>
          <a:bodyPr/>
          <a:lstStyle/>
          <a:p>
            <a:pPr algn="l"/>
            <a:r>
              <a:rPr lang="en-ZA" sz="2400" dirty="0">
                <a:latin typeface="Arial" panose="020B0604020202020204" pitchFamily="34" charset="0"/>
                <a:cs typeface="Arial" panose="020B0604020202020204" pitchFamily="34" charset="0"/>
              </a:rPr>
              <a:t>Summit 2024: Specific agreed actions by WSAs Group 2a </a:t>
            </a:r>
          </a:p>
        </p:txBody>
      </p:sp>
      <p:sp>
        <p:nvSpPr>
          <p:cNvPr id="4" name="Text Placeholder 3">
            <a:extLst>
              <a:ext uri="{FF2B5EF4-FFF2-40B4-BE49-F238E27FC236}">
                <a16:creationId xmlns:a16="http://schemas.microsoft.com/office/drawing/2014/main" id="{989EE5DE-B6DC-2897-59CF-8396AD7F5B73}"/>
              </a:ext>
            </a:extLst>
          </p:cNvPr>
          <p:cNvSpPr>
            <a:spLocks noGrp="1"/>
          </p:cNvSpPr>
          <p:nvPr>
            <p:ph type="body" sz="quarter" idx="10"/>
          </p:nvPr>
        </p:nvSpPr>
        <p:spPr>
          <a:xfrm>
            <a:off x="317500" y="1272419"/>
            <a:ext cx="11557000" cy="3886200"/>
          </a:xfrm>
        </p:spPr>
        <p:txBody>
          <a:bodyPr/>
          <a:lstStyle/>
          <a:p>
            <a:pPr marL="0" indent="0" algn="just">
              <a:lnSpc>
                <a:spcPct val="107000"/>
              </a:lnSpc>
              <a:spcAft>
                <a:spcPts val="800"/>
              </a:spcAft>
              <a:buNone/>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action plans for the municipalities in Group 2a must also include: </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the Municipal Systems Act S78 process referred to above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addressing the shortages of certified process controllers, including through training of existing staff to enable certification</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improving operational monitoring (on site daily testing)</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improving the condition of wastewater infrastructure in particular</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improving financial management.</a:t>
            </a:r>
            <a:endParaRPr lang="en-ZA" sz="1800" dirty="0">
              <a:effectLst/>
              <a:latin typeface="Times New Roman" panose="02020603050405020304" pitchFamily="18" charset="0"/>
              <a:ea typeface="Times New Roman" panose="02020603050405020304" pitchFamily="18" charset="0"/>
            </a:endParaRPr>
          </a:p>
          <a:p>
            <a:pPr marL="228600" indent="0" algn="just">
              <a:lnSpc>
                <a:spcPct val="107000"/>
              </a:lnSpc>
              <a:spcAft>
                <a:spcPts val="800"/>
              </a:spcAft>
              <a:buNone/>
            </a:pPr>
            <a:endParaRPr lang="en-ZA" sz="2000" dirty="0">
              <a:effectLst/>
              <a:latin typeface="Times New Roman" panose="02020603050405020304" pitchFamily="18" charset="0"/>
              <a:ea typeface="Times New Roman" panose="02020603050405020304" pitchFamily="18" charset="0"/>
            </a:endParaRPr>
          </a:p>
          <a:p>
            <a:pPr marL="110490" indent="0" algn="just">
              <a:spcAft>
                <a:spcPts val="1800"/>
              </a:spcAft>
              <a:buNone/>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2" name="Slide Number Placeholder 1">
            <a:extLst>
              <a:ext uri="{FF2B5EF4-FFF2-40B4-BE49-F238E27FC236}">
                <a16:creationId xmlns:a16="http://schemas.microsoft.com/office/drawing/2014/main" id="{E5364A11-73BB-D78F-2999-1B03FDE2C14E}"/>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10</a:t>
            </a:fld>
            <a:endParaRPr lang="en-US"/>
          </a:p>
        </p:txBody>
      </p:sp>
    </p:spTree>
    <p:extLst>
      <p:ext uri="{BB962C8B-B14F-4D97-AF65-F5344CB8AC3E}">
        <p14:creationId xmlns:p14="http://schemas.microsoft.com/office/powerpoint/2010/main" val="19244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DE67-424F-898E-E5AC-EDDD5DC04450}"/>
              </a:ext>
            </a:extLst>
          </p:cNvPr>
          <p:cNvSpPr>
            <a:spLocks noGrp="1"/>
          </p:cNvSpPr>
          <p:nvPr>
            <p:ph type="title"/>
          </p:nvPr>
        </p:nvSpPr>
        <p:spPr>
          <a:xfrm>
            <a:off x="445704" y="3121352"/>
            <a:ext cx="10515600" cy="615295"/>
          </a:xfrm>
        </p:spPr>
        <p:txBody>
          <a:bodyPr/>
          <a:lstStyle/>
          <a:p>
            <a:r>
              <a:rPr lang="en-US" sz="2800" dirty="0"/>
              <a:t>Progress of Group 2a against agreed actions</a:t>
            </a:r>
            <a:endParaRPr lang="en-ZA" sz="2800" dirty="0"/>
          </a:p>
        </p:txBody>
      </p:sp>
    </p:spTree>
    <p:extLst>
      <p:ext uri="{BB962C8B-B14F-4D97-AF65-F5344CB8AC3E}">
        <p14:creationId xmlns:p14="http://schemas.microsoft.com/office/powerpoint/2010/main" val="18344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5231-0455-AE27-E805-FDB9A2B1D4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06A04-966B-0B9C-77FA-AF2FB18D80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5328B22-E076-8B46-A128-11B8B00A8C2B}"/>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graphicFrame>
        <p:nvGraphicFramePr>
          <p:cNvPr id="14" name="Chart 13">
            <a:extLst>
              <a:ext uri="{FF2B5EF4-FFF2-40B4-BE49-F238E27FC236}">
                <a16:creationId xmlns:a16="http://schemas.microsoft.com/office/drawing/2014/main" id="{6DAD5C50-D512-3E86-06EA-F00465602874}"/>
              </a:ext>
            </a:extLst>
          </p:cNvPr>
          <p:cNvGraphicFramePr/>
          <p:nvPr/>
        </p:nvGraphicFramePr>
        <p:xfrm>
          <a:off x="1679793" y="937683"/>
          <a:ext cx="9185275"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78E3B95-DF4D-25FF-AF75-6707E26E36FB}"/>
              </a:ext>
            </a:extLst>
          </p:cNvPr>
          <p:cNvSpPr txBox="1"/>
          <p:nvPr/>
        </p:nvSpPr>
        <p:spPr>
          <a:xfrm>
            <a:off x="94591" y="387892"/>
            <a:ext cx="117545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Responses received from Water Services Authorities regarding 2024 summit actions</a:t>
            </a:r>
          </a:p>
        </p:txBody>
      </p:sp>
    </p:spTree>
    <p:extLst>
      <p:ext uri="{BB962C8B-B14F-4D97-AF65-F5344CB8AC3E}">
        <p14:creationId xmlns:p14="http://schemas.microsoft.com/office/powerpoint/2010/main" val="390479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040F524-26F0-E1A9-0973-7B952676B3FF}"/>
              </a:ext>
            </a:extLst>
          </p:cNvPr>
          <p:cNvSpPr>
            <a:spLocks noGrp="1" noChangeArrowheads="1"/>
          </p:cNvSpPr>
          <p:nvPr>
            <p:ph type="title"/>
          </p:nvPr>
        </p:nvSpPr>
        <p:spPr bwMode="auto">
          <a:xfrm>
            <a:off x="314326" y="3232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2a: WSAs r</a:t>
            </a:r>
            <a:r>
              <a:rPr lang="en-US" altLang="en-US" sz="1800" dirty="0">
                <a:solidFill>
                  <a:srgbClr val="424242"/>
                </a:solidFill>
                <a:latin typeface="Arial" panose="020B0604020202020204" pitchFamily="34" charset="0"/>
                <a:cs typeface="Arial" panose="020B0604020202020204" pitchFamily="34" charset="0"/>
              </a:rPr>
              <a:t>eport on </a:t>
            </a: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WSP function is ringfenced or has been ringfenced since the summit or in process (67 out of 69)</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4BF36CCD-753A-173F-E453-57A77AC63433}"/>
              </a:ext>
            </a:extLst>
          </p:cNvPr>
          <p:cNvGraphicFramePr/>
          <p:nvPr>
            <p:extLst>
              <p:ext uri="{D42A27DB-BD31-4B8C-83A1-F6EECF244321}">
                <p14:modId xmlns:p14="http://schemas.microsoft.com/office/powerpoint/2010/main" val="2172699600"/>
              </p:ext>
            </p:extLst>
          </p:nvPr>
        </p:nvGraphicFramePr>
        <p:xfrm>
          <a:off x="261272" y="969604"/>
          <a:ext cx="11726607"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E563FD6-B633-2284-41B0-3F858555D43D}"/>
              </a:ext>
            </a:extLst>
          </p:cNvPr>
          <p:cNvSpPr txBox="1"/>
          <p:nvPr/>
        </p:nvSpPr>
        <p:spPr>
          <a:xfrm>
            <a:off x="5714433" y="969604"/>
            <a:ext cx="6074751"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 of WSAs in Group 2a reported ringfencing of WSP function subsequent to 2024 Summit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 of WSAs in Group 2a didn’t report on ringfencing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24% of WSAs in Group 2a reported that WSP function was ringfenced prior to Summit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52% of WSAs in Group 2a reported that WSP were being ringfenced due to other reforms or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p:txBody>
      </p:sp>
    </p:spTree>
    <p:extLst>
      <p:ext uri="{BB962C8B-B14F-4D97-AF65-F5344CB8AC3E}">
        <p14:creationId xmlns:p14="http://schemas.microsoft.com/office/powerpoint/2010/main" val="333435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99E35-6822-73B9-B23E-7207E0DE8BE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ECD8A2E9-F175-AA28-6265-211B349391DB}"/>
              </a:ext>
            </a:extLst>
          </p:cNvPr>
          <p:cNvSpPr>
            <a:spLocks noGrp="1" noChangeArrowheads="1"/>
          </p:cNvSpPr>
          <p:nvPr>
            <p:ph type="title"/>
          </p:nvPr>
        </p:nvSpPr>
        <p:spPr bwMode="auto">
          <a:xfrm>
            <a:off x="314326" y="3232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2a: WSAs r</a:t>
            </a:r>
            <a:r>
              <a:rPr lang="en-US" altLang="en-US" sz="1800" dirty="0">
                <a:solidFill>
                  <a:srgbClr val="424242"/>
                </a:solidFill>
                <a:latin typeface="Arial" panose="020B0604020202020204" pitchFamily="34" charset="0"/>
                <a:cs typeface="Arial" panose="020B0604020202020204" pitchFamily="34" charset="0"/>
              </a:rPr>
              <a:t>eport on Systems Act Section 78  process for water and sanitation services </a:t>
            </a:r>
            <a:br>
              <a:rPr lang="en-US" altLang="en-US" sz="1800" dirty="0">
                <a:solidFill>
                  <a:srgbClr val="424242"/>
                </a:solidFill>
                <a:latin typeface="Arial" panose="020B0604020202020204" pitchFamily="34" charset="0"/>
                <a:cs typeface="Arial" panose="020B0604020202020204" pitchFamily="34" charset="0"/>
              </a:rPr>
            </a:b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(67 out of 69)</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5AE739FB-ABBD-7166-A32A-5A5A76B507D3}"/>
              </a:ext>
            </a:extLst>
          </p:cNvPr>
          <p:cNvGraphicFramePr/>
          <p:nvPr>
            <p:extLst>
              <p:ext uri="{D42A27DB-BD31-4B8C-83A1-F6EECF244321}">
                <p14:modId xmlns:p14="http://schemas.microsoft.com/office/powerpoint/2010/main" val="2032627010"/>
              </p:ext>
            </p:extLst>
          </p:nvPr>
        </p:nvGraphicFramePr>
        <p:xfrm>
          <a:off x="211139" y="969604"/>
          <a:ext cx="11826874" cy="541866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BEBB2DD9-2032-785E-D304-F4B77A76F3C1}"/>
              </a:ext>
            </a:extLst>
          </p:cNvPr>
          <p:cNvSpPr txBox="1"/>
          <p:nvPr/>
        </p:nvSpPr>
        <p:spPr>
          <a:xfrm>
            <a:off x="4747846" y="810083"/>
            <a:ext cx="718698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 of WSAs in Group 2a reported that the Section 78 process for water and sanitation services has been approved and being implemented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16% of WSAs in Group 2a reported that the Section 78 process for water and sanitation services has been approved by Council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18% of WSAs in Group 2a reported Section 78 process was underway (Draft)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48% of WSAs in Group 2a reported no section 78 process is being undertaken for water and sanitation services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of WSAs in Group 2a didn’t report on Section 78 process</a:t>
            </a:r>
          </a:p>
          <a:p>
            <a:pPr marR="0" lvl="0" algn="just"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Arial" panose="020B0604020202020204" pitchFamily="34" charset="0"/>
              <a:cs typeface="Arial" panose="020B0604020202020204" pitchFamily="34" charset="0"/>
            </a:endParaRPr>
          </a:p>
          <a:p>
            <a:pPr algn="ju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a:p>
            <a:pPr marR="0" lvl="0" algn="just" defTabSz="914400" rtl="0" eaLnBrk="1" fontAlgn="auto" latinLnBrk="0" hangingPunct="1">
              <a:lnSpc>
                <a:spcPct val="100000"/>
              </a:lnSpc>
              <a:spcBef>
                <a:spcPts val="0"/>
              </a:spcBef>
              <a:spcAft>
                <a:spcPts val="0"/>
              </a:spcAft>
              <a:buClrTx/>
              <a:buSzTx/>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83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505D6-265F-DE38-9C2C-5F5130BB60F9}"/>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BA8E0E4-F9E2-2A06-D5CC-77CD49A9415A}"/>
              </a:ext>
            </a:extLst>
          </p:cNvPr>
          <p:cNvSpPr>
            <a:spLocks noGrp="1" noChangeArrowheads="1"/>
          </p:cNvSpPr>
          <p:nvPr>
            <p:ph type="title"/>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defTabSz="914400"/>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2a: WSAs r</a:t>
            </a:r>
            <a:r>
              <a:rPr lang="en-US" altLang="en-US" sz="1800" dirty="0">
                <a:solidFill>
                  <a:srgbClr val="424242"/>
                </a:solidFill>
                <a:latin typeface="Arial" panose="020B0604020202020204" pitchFamily="34" charset="0"/>
                <a:cs typeface="Arial" panose="020B0604020202020204" pitchFamily="34" charset="0"/>
              </a:rPr>
              <a:t>eport on </a:t>
            </a:r>
            <a:r>
              <a:rPr lang="en-ZA" sz="1800" dirty="0">
                <a:latin typeface="Arial" panose="020B0604020202020204" pitchFamily="34" charset="0"/>
                <a:cs typeface="Arial" panose="020B0604020202020204" pitchFamily="34" charset="0"/>
              </a:rPr>
              <a:t>development of an infrastructure security plan </a:t>
            </a: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 (67 out of 69)</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EECD52F3-6304-9AC4-A7D7-F2221845A353}"/>
              </a:ext>
            </a:extLst>
          </p:cNvPr>
          <p:cNvGraphicFramePr/>
          <p:nvPr>
            <p:extLst>
              <p:ext uri="{D42A27DB-BD31-4B8C-83A1-F6EECF244321}">
                <p14:modId xmlns:p14="http://schemas.microsoft.com/office/powerpoint/2010/main" val="3371949148"/>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330A30E-6EC2-6FAF-4C66-C7CB2EB5FBFF}"/>
              </a:ext>
            </a:extLst>
          </p:cNvPr>
          <p:cNvSpPr txBox="1"/>
          <p:nvPr/>
        </p:nvSpPr>
        <p:spPr>
          <a:xfrm>
            <a:off x="4667676" y="701924"/>
            <a:ext cx="7280812"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of WSAs in Group 2a reported Water Services Infrastructure security plan is approved and being implemented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of WSAs in Group 2a reported Water Services Infrastructure security plan is approved by Council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37% of WSAs in Group 2a reported Water Services Infrastructure security plan has been drafted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45% of WSAs in Group 2a reported that no Water Services Infrastructure security plan has been developed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of WSAs in Group 2a provided no information on the status of development of a Water Services Infrastructure security plan</a:t>
            </a:r>
          </a:p>
          <a:p>
            <a:pPr algn="just">
              <a:defRPr/>
            </a:pPr>
            <a:endParaRPr kumimoji="0" lang="en-ZA" sz="1100" b="0" i="1" u="none" strike="noStrike" kern="1200" cap="none" spc="0" normalizeH="0" baseline="0" noProof="0" dirty="0">
              <a:ln>
                <a:noFill/>
              </a:ln>
              <a:solidFill>
                <a:prstClr val="black"/>
              </a:solidFill>
              <a:effectLst/>
              <a:uLnTx/>
              <a:uFillTx/>
              <a:latin typeface="Calibri"/>
              <a:ea typeface="+mn-ea"/>
              <a:cs typeface="+mn-cs"/>
            </a:endParaRPr>
          </a:p>
          <a:p>
            <a:pPr algn="ju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98FAFD9-A7E6-AECD-7491-31888D92E7B4}"/>
              </a:ext>
            </a:extLst>
          </p:cNvPr>
          <p:cNvSpPr txBox="1"/>
          <p:nvPr/>
        </p:nvSpPr>
        <p:spPr>
          <a:xfrm>
            <a:off x="3048000" y="32443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Group 2a</a:t>
            </a:r>
          </a:p>
        </p:txBody>
      </p:sp>
    </p:spTree>
    <p:extLst>
      <p:ext uri="{BB962C8B-B14F-4D97-AF65-F5344CB8AC3E}">
        <p14:creationId xmlns:p14="http://schemas.microsoft.com/office/powerpoint/2010/main" val="142795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A1F94-7D07-03E2-451B-0B7EA9A67C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BFB5E-6117-6328-1940-BB02CA9C8F1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860C8669-EB42-A0A1-2A67-F6CEB24645FE}"/>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A03DD08-0030-CDDE-3BA5-104EBE8CFA01}"/>
              </a:ext>
            </a:extLst>
          </p:cNvPr>
          <p:cNvSpPr txBox="1"/>
          <p:nvPr/>
        </p:nvSpPr>
        <p:spPr>
          <a:xfrm>
            <a:off x="147978" y="136525"/>
            <a:ext cx="11610268" cy="646331"/>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2a: WSAs r</a:t>
            </a:r>
            <a:r>
              <a:rPr lang="en-US" altLang="en-US" sz="1800" b="1" dirty="0">
                <a:solidFill>
                  <a:srgbClr val="424242"/>
                </a:solidFill>
                <a:latin typeface="Arial" panose="020B0604020202020204" pitchFamily="34" charset="0"/>
                <a:cs typeface="Arial" panose="020B0604020202020204" pitchFamily="34" charset="0"/>
              </a:rPr>
              <a:t>eport on </a:t>
            </a:r>
            <a:r>
              <a:rPr lang="en-ZA" sz="1800" b="1" dirty="0">
                <a:latin typeface="Arial" panose="020B0604020202020204" pitchFamily="34" charset="0"/>
                <a:cs typeface="Arial" panose="020B0604020202020204" pitchFamily="34" charset="0"/>
              </a:rPr>
              <a:t>likelihood of compliance to Regulation 3630 in terms of registration of all treatment works and process controllers by June 2025 as required </a:t>
            </a: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 (67 out of 69)</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23EEAE79-6D89-031D-CD94-DD93D717379C}"/>
              </a:ext>
            </a:extLst>
          </p:cNvPr>
          <p:cNvGraphicFramePr/>
          <p:nvPr/>
        </p:nvGraphicFramePr>
        <p:xfrm>
          <a:off x="147978"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A13AF322-EB1A-3EC2-A944-F04E8C97CD1C}"/>
              </a:ext>
            </a:extLst>
          </p:cNvPr>
          <p:cNvPicPr>
            <a:picLocks noChangeAspect="1"/>
          </p:cNvPicPr>
          <p:nvPr/>
        </p:nvPicPr>
        <p:blipFill>
          <a:blip r:embed="rId3"/>
          <a:stretch>
            <a:fillRect/>
          </a:stretch>
        </p:blipFill>
        <p:spPr>
          <a:xfrm>
            <a:off x="7151558" y="1123416"/>
            <a:ext cx="4892464" cy="548688"/>
          </a:xfrm>
          <a:prstGeom prst="rect">
            <a:avLst/>
          </a:prstGeom>
        </p:spPr>
      </p:pic>
      <p:sp>
        <p:nvSpPr>
          <p:cNvPr id="9" name="Flowchart: Connector 8">
            <a:extLst>
              <a:ext uri="{FF2B5EF4-FFF2-40B4-BE49-F238E27FC236}">
                <a16:creationId xmlns:a16="http://schemas.microsoft.com/office/drawing/2014/main" id="{E461E8EA-B6DB-42C5-FA92-D9057CDD7124}"/>
              </a:ext>
            </a:extLst>
          </p:cNvPr>
          <p:cNvSpPr/>
          <p:nvPr/>
        </p:nvSpPr>
        <p:spPr>
          <a:xfrm>
            <a:off x="8452338" y="1887415"/>
            <a:ext cx="187570" cy="257908"/>
          </a:xfrm>
          <a:prstGeom prst="flowChartConnector">
            <a:avLst/>
          </a:prstGeom>
          <a:gradFill>
            <a:gsLst>
              <a:gs pos="0">
                <a:srgbClr val="0070C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Flowchart: Connector 11">
            <a:extLst>
              <a:ext uri="{FF2B5EF4-FFF2-40B4-BE49-F238E27FC236}">
                <a16:creationId xmlns:a16="http://schemas.microsoft.com/office/drawing/2014/main" id="{853A0B03-D753-EF61-E629-DB3DCC0D4A77}"/>
              </a:ext>
            </a:extLst>
          </p:cNvPr>
          <p:cNvSpPr/>
          <p:nvPr/>
        </p:nvSpPr>
        <p:spPr>
          <a:xfrm>
            <a:off x="8909022" y="1892695"/>
            <a:ext cx="187570" cy="2579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Flowchart: Connector 12">
            <a:extLst>
              <a:ext uri="{FF2B5EF4-FFF2-40B4-BE49-F238E27FC236}">
                <a16:creationId xmlns:a16="http://schemas.microsoft.com/office/drawing/2014/main" id="{5FEA66B1-50F7-FB83-02B5-1C9E7506922F}"/>
              </a:ext>
            </a:extLst>
          </p:cNvPr>
          <p:cNvSpPr/>
          <p:nvPr/>
        </p:nvSpPr>
        <p:spPr>
          <a:xfrm>
            <a:off x="9366737" y="1887415"/>
            <a:ext cx="187570" cy="257908"/>
          </a:xfrm>
          <a:prstGeom prst="flowChartConnector">
            <a:avLst/>
          </a:prstGeom>
          <a:gradFill flip="none" rotWithShape="1">
            <a:gsLst>
              <a:gs pos="35000">
                <a:schemeClr val="accent1">
                  <a:tint val="100000"/>
                  <a:shade val="100000"/>
                  <a:satMod val="130000"/>
                </a:schemeClr>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326BE53E-7228-D152-9762-A9369F7FF165}"/>
              </a:ext>
            </a:extLst>
          </p:cNvPr>
          <p:cNvSpPr txBox="1"/>
          <p:nvPr/>
        </p:nvSpPr>
        <p:spPr>
          <a:xfrm>
            <a:off x="10562492" y="1887415"/>
            <a:ext cx="1195754" cy="369332"/>
          </a:xfrm>
          <a:prstGeom prst="rect">
            <a:avLst/>
          </a:prstGeom>
          <a:noFill/>
        </p:spPr>
        <p:txBody>
          <a:bodyPr wrap="square" rtlCol="0">
            <a:spAutoFit/>
          </a:bodyPr>
          <a:lstStyle/>
          <a:p>
            <a:r>
              <a:rPr lang="en-ZA" dirty="0">
                <a:solidFill>
                  <a:schemeClr val="tx2"/>
                </a:solidFill>
              </a:rPr>
              <a:t>Ave 3,4</a:t>
            </a:r>
          </a:p>
        </p:txBody>
      </p:sp>
      <p:sp>
        <p:nvSpPr>
          <p:cNvPr id="15" name="Flowchart: Connector 14">
            <a:extLst>
              <a:ext uri="{FF2B5EF4-FFF2-40B4-BE49-F238E27FC236}">
                <a16:creationId xmlns:a16="http://schemas.microsoft.com/office/drawing/2014/main" id="{641443B6-DE10-E6CE-9140-33D675D32DC6}"/>
              </a:ext>
            </a:extLst>
          </p:cNvPr>
          <p:cNvSpPr/>
          <p:nvPr/>
        </p:nvSpPr>
        <p:spPr>
          <a:xfrm>
            <a:off x="8452338" y="2375852"/>
            <a:ext cx="187570" cy="257908"/>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Flowchart: Connector 15">
            <a:extLst>
              <a:ext uri="{FF2B5EF4-FFF2-40B4-BE49-F238E27FC236}">
                <a16:creationId xmlns:a16="http://schemas.microsoft.com/office/drawing/2014/main" id="{F24C74BE-6F85-8F41-C2A6-B31D83D37B4A}"/>
              </a:ext>
            </a:extLst>
          </p:cNvPr>
          <p:cNvSpPr/>
          <p:nvPr/>
        </p:nvSpPr>
        <p:spPr>
          <a:xfrm>
            <a:off x="8909022" y="2365060"/>
            <a:ext cx="187570" cy="257908"/>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7" name="Flowchart: Connector 16">
            <a:extLst>
              <a:ext uri="{FF2B5EF4-FFF2-40B4-BE49-F238E27FC236}">
                <a16:creationId xmlns:a16="http://schemas.microsoft.com/office/drawing/2014/main" id="{41B27862-CC7D-DE6A-EC8C-D24897DCBDDE}"/>
              </a:ext>
            </a:extLst>
          </p:cNvPr>
          <p:cNvSpPr/>
          <p:nvPr/>
        </p:nvSpPr>
        <p:spPr>
          <a:xfrm>
            <a:off x="9366737" y="2375852"/>
            <a:ext cx="187570" cy="257908"/>
          </a:xfrm>
          <a:prstGeom prst="flowChartConnector">
            <a:avLst/>
          </a:prstGeom>
          <a:gradFill>
            <a:gsLst>
              <a:gs pos="0">
                <a:srgbClr val="C00000"/>
              </a:gs>
              <a:gs pos="42000">
                <a:schemeClr val="accent2">
                  <a:lumMod val="40000"/>
                  <a:lumOff val="60000"/>
                </a:schemeClr>
              </a:gs>
              <a:gs pos="100000">
                <a:schemeClr val="accent2">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D72AE847-4B70-68DC-7C65-1F3D7C7FD5C8}"/>
              </a:ext>
            </a:extLst>
          </p:cNvPr>
          <p:cNvSpPr txBox="1"/>
          <p:nvPr/>
        </p:nvSpPr>
        <p:spPr>
          <a:xfrm>
            <a:off x="10550769" y="2358617"/>
            <a:ext cx="1195754" cy="369332"/>
          </a:xfrm>
          <a:prstGeom prst="rect">
            <a:avLst/>
          </a:prstGeom>
          <a:noFill/>
        </p:spPr>
        <p:txBody>
          <a:bodyPr wrap="square" rtlCol="0">
            <a:spAutoFit/>
          </a:bodyPr>
          <a:lstStyle/>
          <a:p>
            <a:r>
              <a:rPr lang="en-ZA" dirty="0">
                <a:solidFill>
                  <a:srgbClr val="C00000"/>
                </a:solidFill>
              </a:rPr>
              <a:t>Ave 3</a:t>
            </a:r>
          </a:p>
        </p:txBody>
      </p:sp>
      <p:sp>
        <p:nvSpPr>
          <p:cNvPr id="19" name="TextBox 18">
            <a:extLst>
              <a:ext uri="{FF2B5EF4-FFF2-40B4-BE49-F238E27FC236}">
                <a16:creationId xmlns:a16="http://schemas.microsoft.com/office/drawing/2014/main" id="{46C41B3B-DDC1-501B-5528-38B142C6E7A4}"/>
              </a:ext>
            </a:extLst>
          </p:cNvPr>
          <p:cNvSpPr txBox="1"/>
          <p:nvPr/>
        </p:nvSpPr>
        <p:spPr>
          <a:xfrm>
            <a:off x="8364029" y="4285074"/>
            <a:ext cx="3591941" cy="2031325"/>
          </a:xfrm>
          <a:prstGeom prst="rect">
            <a:avLst/>
          </a:prstGeom>
          <a:noFill/>
        </p:spPr>
        <p:txBody>
          <a:bodyPr wrap="square" rtlCol="0">
            <a:spAutoFit/>
          </a:bodyPr>
          <a:lstStyle/>
          <a:p>
            <a:pPr algn="just"/>
            <a:r>
              <a:rPr lang="en-ZA" b="1" dirty="0"/>
              <a:t>Note</a:t>
            </a:r>
          </a:p>
          <a:p>
            <a:pPr algn="just"/>
            <a:r>
              <a:rPr lang="en-ZA" dirty="0"/>
              <a:t>2 </a:t>
            </a:r>
            <a:r>
              <a:rPr lang="en-ZA" dirty="0" err="1"/>
              <a:t>WSAs</a:t>
            </a:r>
            <a:r>
              <a:rPr lang="en-ZA" dirty="0"/>
              <a:t> did not provide information on readiness for registration of treatment works and</a:t>
            </a:r>
          </a:p>
          <a:p>
            <a:pPr algn="just"/>
            <a:r>
              <a:rPr lang="en-ZA" dirty="0"/>
              <a:t>3 </a:t>
            </a:r>
            <a:r>
              <a:rPr lang="en-ZA" dirty="0" err="1"/>
              <a:t>WSAs</a:t>
            </a:r>
            <a:r>
              <a:rPr lang="en-ZA" dirty="0"/>
              <a:t> did not provide information on readiness for registration of process controllers</a:t>
            </a:r>
          </a:p>
        </p:txBody>
      </p:sp>
      <p:sp>
        <p:nvSpPr>
          <p:cNvPr id="6" name="TextBox 5">
            <a:extLst>
              <a:ext uri="{FF2B5EF4-FFF2-40B4-BE49-F238E27FC236}">
                <a16:creationId xmlns:a16="http://schemas.microsoft.com/office/drawing/2014/main" id="{68E705B4-DCEF-D2E5-A643-A664A762849A}"/>
              </a:ext>
            </a:extLst>
          </p:cNvPr>
          <p:cNvSpPr txBox="1"/>
          <p:nvPr/>
        </p:nvSpPr>
        <p:spPr>
          <a:xfrm>
            <a:off x="8275978" y="3145786"/>
            <a:ext cx="367999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p:txBody>
      </p:sp>
    </p:spTree>
    <p:extLst>
      <p:ext uri="{BB962C8B-B14F-4D97-AF65-F5344CB8AC3E}">
        <p14:creationId xmlns:p14="http://schemas.microsoft.com/office/powerpoint/2010/main" val="347782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CDCAC3-DC26-0442-64F9-5B8BC0E70233}"/>
              </a:ext>
            </a:extLst>
          </p:cNvPr>
          <p:cNvSpPr>
            <a:spLocks noGrp="1"/>
          </p:cNvSpPr>
          <p:nvPr>
            <p:ph type="sldNum" sz="quarter" idx="12"/>
          </p:nvPr>
        </p:nvSpPr>
        <p:spPr/>
        <p:txBody>
          <a:bodyPr/>
          <a:lstStyle/>
          <a:p>
            <a:pPr>
              <a:defRPr/>
            </a:pPr>
            <a:fld id="{A353EDE0-7BCA-4CDF-9A43-1C4B031A103C}" type="slidenum">
              <a:rPr lang="en-US" smtClean="0"/>
              <a:pPr>
                <a:defRPr/>
              </a:pPr>
              <a:t>17</a:t>
            </a:fld>
            <a:endParaRPr lang="en-US"/>
          </a:p>
        </p:txBody>
      </p:sp>
      <p:sp>
        <p:nvSpPr>
          <p:cNvPr id="3" name="Rectangle 1">
            <a:extLst>
              <a:ext uri="{FF2B5EF4-FFF2-40B4-BE49-F238E27FC236}">
                <a16:creationId xmlns:a16="http://schemas.microsoft.com/office/drawing/2014/main" id="{976604D5-9DCC-39E1-D71F-9BF5DBC82490}"/>
              </a:ext>
            </a:extLst>
          </p:cNvPr>
          <p:cNvSpPr txBox="1">
            <a:spLocks noChangeArrowheads="1"/>
          </p:cNvSpPr>
          <p:nvPr/>
        </p:nvSpPr>
        <p:spPr bwMode="auto">
          <a:xfrm>
            <a:off x="147355" y="275024"/>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2a: WSAs report on </a:t>
            </a:r>
            <a:r>
              <a:rPr lang="en-ZA" sz="1800" b="1" dirty="0">
                <a:latin typeface="Arial" panose="020B0604020202020204" pitchFamily="34" charset="0"/>
                <a:cs typeface="Arial" panose="020B0604020202020204" pitchFamily="34" charset="0"/>
              </a:rPr>
              <a:t>addressing shortages of certified process controllers </a:t>
            </a:r>
            <a:r>
              <a:rPr lang="en-US" altLang="en-US" sz="1800" b="1" dirty="0">
                <a:solidFill>
                  <a:srgbClr val="424242"/>
                </a:solidFill>
                <a:latin typeface="Arial" panose="020B0604020202020204" pitchFamily="34" charset="0"/>
                <a:cs typeface="Arial" panose="020B0604020202020204" pitchFamily="34" charset="0"/>
              </a:rPr>
              <a:t> (67 out of 69)</a:t>
            </a:r>
            <a:endParaRPr lang="en-US" altLang="en-US"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E19E6F4-0CE3-450A-322F-FCF539E0677C}"/>
              </a:ext>
            </a:extLst>
          </p:cNvPr>
          <p:cNvSpPr txBox="1"/>
          <p:nvPr/>
        </p:nvSpPr>
        <p:spPr>
          <a:xfrm>
            <a:off x="147355" y="1031631"/>
            <a:ext cx="11620500" cy="4524315"/>
          </a:xfrm>
          <a:prstGeom prst="rect">
            <a:avLst/>
          </a:prstGeom>
          <a:noFill/>
        </p:spPr>
        <p:txBody>
          <a:bodyPr wrap="square" rtlCol="0">
            <a:spAutoFit/>
          </a:bodyPr>
          <a:lstStyle/>
          <a:p>
            <a:r>
              <a:rPr lang="en-ZA" b="1" dirty="0">
                <a:latin typeface="Arial" panose="020B0604020202020204" pitchFamily="34" charset="0"/>
                <a:cs typeface="Arial" panose="020B0604020202020204" pitchFamily="34" charset="0"/>
              </a:rPr>
              <a:t>Registration</a:t>
            </a:r>
          </a:p>
          <a:p>
            <a:r>
              <a:rPr lang="en-ZA" dirty="0">
                <a:latin typeface="Arial" panose="020B0604020202020204" pitchFamily="34" charset="0"/>
                <a:cs typeface="Arial" panose="020B0604020202020204" pitchFamily="34" charset="0"/>
              </a:rPr>
              <a:t>4 reported adequate and successful registration of process controllers</a:t>
            </a:r>
          </a:p>
          <a:p>
            <a:r>
              <a:rPr lang="en-ZA" dirty="0">
                <a:latin typeface="Arial" panose="020B0604020202020204" pitchFamily="34" charset="0"/>
                <a:cs typeface="Arial" panose="020B0604020202020204" pitchFamily="34" charset="0"/>
              </a:rPr>
              <a:t>3 reported registration of process controllers is in progress</a:t>
            </a:r>
          </a:p>
          <a:p>
            <a:endParaRPr lang="en-ZA" b="1" dirty="0">
              <a:latin typeface="Arial" panose="020B0604020202020204" pitchFamily="34" charset="0"/>
              <a:cs typeface="Arial" panose="020B0604020202020204" pitchFamily="34" charset="0"/>
            </a:endParaRPr>
          </a:p>
          <a:p>
            <a:r>
              <a:rPr lang="en-ZA" b="1" dirty="0">
                <a:latin typeface="Arial" panose="020B0604020202020204" pitchFamily="34" charset="0"/>
                <a:cs typeface="Arial" panose="020B0604020202020204" pitchFamily="34" charset="0"/>
              </a:rPr>
              <a:t>Training</a:t>
            </a:r>
          </a:p>
          <a:p>
            <a:r>
              <a:rPr lang="en-ZA" dirty="0">
                <a:latin typeface="Arial" panose="020B0604020202020204" pitchFamily="34" charset="0"/>
                <a:cs typeface="Arial" panose="020B0604020202020204" pitchFamily="34" charset="0"/>
              </a:rPr>
              <a:t>13 reported various on-going training initiatives</a:t>
            </a:r>
          </a:p>
          <a:p>
            <a:r>
              <a:rPr lang="en-ZA" dirty="0">
                <a:latin typeface="Arial" panose="020B0604020202020204" pitchFamily="34" charset="0"/>
                <a:cs typeface="Arial" panose="020B0604020202020204" pitchFamily="34" charset="0"/>
              </a:rPr>
              <a:t>9 reported planning / requested training initiatives but required funding</a:t>
            </a:r>
          </a:p>
          <a:p>
            <a:r>
              <a:rPr lang="en-ZA" dirty="0">
                <a:latin typeface="Arial" panose="020B0604020202020204" pitchFamily="34" charset="0"/>
                <a:cs typeface="Arial" panose="020B0604020202020204" pitchFamily="34" charset="0"/>
              </a:rPr>
              <a:t>1 reported that a functioning training committee is in place</a:t>
            </a:r>
          </a:p>
          <a:p>
            <a:r>
              <a:rPr lang="en-ZA" dirty="0">
                <a:latin typeface="Arial" panose="020B0604020202020204" pitchFamily="34" charset="0"/>
                <a:cs typeface="Arial" panose="020B0604020202020204" pitchFamily="34" charset="0"/>
              </a:rPr>
              <a:t>3 reported that a skills audit is being undertaken and development plan will be developed</a:t>
            </a:r>
          </a:p>
          <a:p>
            <a:endParaRPr lang="en-ZA" dirty="0">
              <a:latin typeface="Arial" panose="020B0604020202020204" pitchFamily="34" charset="0"/>
              <a:cs typeface="Arial" panose="020B0604020202020204" pitchFamily="34" charset="0"/>
            </a:endParaRPr>
          </a:p>
          <a:p>
            <a:r>
              <a:rPr lang="en-ZA" b="1" dirty="0">
                <a:latin typeface="Arial" panose="020B0604020202020204" pitchFamily="34" charset="0"/>
                <a:cs typeface="Arial" panose="020B0604020202020204" pitchFamily="34" charset="0"/>
              </a:rPr>
              <a:t>Recruitment</a:t>
            </a:r>
          </a:p>
          <a:p>
            <a:r>
              <a:rPr lang="en-ZA" dirty="0">
                <a:latin typeface="Arial" panose="020B0604020202020204" pitchFamily="34" charset="0"/>
                <a:cs typeface="Arial" panose="020B0604020202020204" pitchFamily="34" charset="0"/>
              </a:rPr>
              <a:t>13 reported vacancies are being filled</a:t>
            </a:r>
          </a:p>
          <a:p>
            <a:r>
              <a:rPr lang="en-ZA" dirty="0">
                <a:latin typeface="Arial" panose="020B0604020202020204" pitchFamily="34" charset="0"/>
                <a:cs typeface="Arial" panose="020B0604020202020204" pitchFamily="34" charset="0"/>
              </a:rPr>
              <a:t>1 reported that gaps were identified on the organogram which was updated and submitted for approval</a:t>
            </a: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4 reported very little to no progress</a:t>
            </a:r>
          </a:p>
        </p:txBody>
      </p:sp>
      <p:sp>
        <p:nvSpPr>
          <p:cNvPr id="6" name="TextBox 5">
            <a:extLst>
              <a:ext uri="{FF2B5EF4-FFF2-40B4-BE49-F238E27FC236}">
                <a16:creationId xmlns:a16="http://schemas.microsoft.com/office/drawing/2014/main" id="{90E038AD-731F-B859-B4F5-17107DFA964B}"/>
              </a:ext>
            </a:extLst>
          </p:cNvPr>
          <p:cNvSpPr txBox="1"/>
          <p:nvPr/>
        </p:nvSpPr>
        <p:spPr>
          <a:xfrm>
            <a:off x="5810865" y="550320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p:txBody>
      </p:sp>
    </p:spTree>
    <p:extLst>
      <p:ext uri="{BB962C8B-B14F-4D97-AF65-F5344CB8AC3E}">
        <p14:creationId xmlns:p14="http://schemas.microsoft.com/office/powerpoint/2010/main" val="292300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5FBAF-B2E5-F6A3-0D34-7BFB06CFDB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879326-362F-5ABE-5E5C-BE5F724F6D69}"/>
              </a:ext>
            </a:extLst>
          </p:cNvPr>
          <p:cNvSpPr>
            <a:spLocks noGrp="1"/>
          </p:cNvSpPr>
          <p:nvPr>
            <p:ph type="sldNum" sz="quarter" idx="12"/>
          </p:nvPr>
        </p:nvSpPr>
        <p:spPr/>
        <p:txBody>
          <a:bodyPr/>
          <a:lstStyle/>
          <a:p>
            <a:pPr>
              <a:defRPr/>
            </a:pPr>
            <a:fld id="{A353EDE0-7BCA-4CDF-9A43-1C4B031A103C}" type="slidenum">
              <a:rPr lang="en-US" smtClean="0"/>
              <a:pPr>
                <a:defRPr/>
              </a:pPr>
              <a:t>18</a:t>
            </a:fld>
            <a:endParaRPr lang="en-US"/>
          </a:p>
        </p:txBody>
      </p:sp>
      <p:sp>
        <p:nvSpPr>
          <p:cNvPr id="3" name="Rectangle 1">
            <a:extLst>
              <a:ext uri="{FF2B5EF4-FFF2-40B4-BE49-F238E27FC236}">
                <a16:creationId xmlns:a16="http://schemas.microsoft.com/office/drawing/2014/main" id="{4311EA1B-F5D0-B21B-5530-4F5705271EA4}"/>
              </a:ext>
            </a:extLst>
          </p:cNvPr>
          <p:cNvSpPr txBox="1">
            <a:spLocks noChangeArrowheads="1"/>
          </p:cNvSpPr>
          <p:nvPr/>
        </p:nvSpPr>
        <p:spPr bwMode="auto">
          <a:xfrm>
            <a:off x="147355" y="344783"/>
            <a:ext cx="116205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2000" b="1" dirty="0">
                <a:solidFill>
                  <a:srgbClr val="424242"/>
                </a:solidFill>
                <a:latin typeface="Arial" panose="020B0604020202020204" pitchFamily="34" charset="0"/>
                <a:cs typeface="Arial" panose="020B0604020202020204" pitchFamily="34" charset="0"/>
              </a:rPr>
              <a:t>Group 2a: WSAs report on </a:t>
            </a:r>
            <a:r>
              <a:rPr lang="en-ZA" sz="2000" b="1" dirty="0">
                <a:latin typeface="Arial" panose="020B0604020202020204" pitchFamily="34" charset="0"/>
                <a:cs typeface="Arial" panose="020B0604020202020204" pitchFamily="34" charset="0"/>
              </a:rPr>
              <a:t>addressing Non-Revenue Water </a:t>
            </a:r>
            <a:r>
              <a:rPr lang="en-US" altLang="en-US" sz="2000" b="1" dirty="0">
                <a:solidFill>
                  <a:srgbClr val="424242"/>
                </a:solidFill>
                <a:latin typeface="Arial" panose="020B0604020202020204" pitchFamily="34" charset="0"/>
                <a:cs typeface="Arial" panose="020B0604020202020204" pitchFamily="34" charset="0"/>
              </a:rPr>
              <a:t> (67 out of 69)</a:t>
            </a:r>
            <a:endParaRPr lang="en-US" altLang="en-US" sz="20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766E78F9-5381-6790-2D90-4886A17D13AD}"/>
              </a:ext>
            </a:extLst>
          </p:cNvPr>
          <p:cNvGraphicFramePr/>
          <p:nvPr>
            <p:extLst>
              <p:ext uri="{D42A27DB-BD31-4B8C-83A1-F6EECF244321}">
                <p14:modId xmlns:p14="http://schemas.microsoft.com/office/powerpoint/2010/main" val="4191573581"/>
              </p:ext>
            </p:extLst>
          </p:nvPr>
        </p:nvGraphicFramePr>
        <p:xfrm>
          <a:off x="147355" y="862889"/>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552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38E4D-3294-93A0-8237-649879AD00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870EEC-49F6-8622-2872-29416EDFB411}"/>
              </a:ext>
            </a:extLst>
          </p:cNvPr>
          <p:cNvSpPr>
            <a:spLocks noGrp="1"/>
          </p:cNvSpPr>
          <p:nvPr>
            <p:ph type="sldNum" sz="quarter" idx="12"/>
          </p:nvPr>
        </p:nvSpPr>
        <p:spPr/>
        <p:txBody>
          <a:bodyPr/>
          <a:lstStyle/>
          <a:p>
            <a:pPr>
              <a:defRPr/>
            </a:pPr>
            <a:fld id="{A353EDE0-7BCA-4CDF-9A43-1C4B031A103C}" type="slidenum">
              <a:rPr lang="en-US" smtClean="0"/>
              <a:pPr>
                <a:defRPr/>
              </a:pPr>
              <a:t>19</a:t>
            </a:fld>
            <a:endParaRPr lang="en-US"/>
          </a:p>
        </p:txBody>
      </p:sp>
      <p:sp>
        <p:nvSpPr>
          <p:cNvPr id="3" name="Rectangle 1">
            <a:extLst>
              <a:ext uri="{FF2B5EF4-FFF2-40B4-BE49-F238E27FC236}">
                <a16:creationId xmlns:a16="http://schemas.microsoft.com/office/drawing/2014/main" id="{0871F45F-7B4A-E9FE-8625-89B9A5B63126}"/>
              </a:ext>
            </a:extLst>
          </p:cNvPr>
          <p:cNvSpPr txBox="1">
            <a:spLocks noChangeArrowheads="1"/>
          </p:cNvSpPr>
          <p:nvPr/>
        </p:nvSpPr>
        <p:spPr bwMode="auto">
          <a:xfrm>
            <a:off x="147355" y="190895"/>
            <a:ext cx="116205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2000" b="1" dirty="0">
                <a:solidFill>
                  <a:srgbClr val="424242"/>
                </a:solidFill>
                <a:latin typeface="Arial" panose="020B0604020202020204" pitchFamily="34" charset="0"/>
                <a:cs typeface="Arial" panose="020B0604020202020204" pitchFamily="34" charset="0"/>
              </a:rPr>
              <a:t>Group 2a: WSAs progress report on </a:t>
            </a:r>
            <a:r>
              <a:rPr lang="en-ZA" sz="2000" b="1" dirty="0">
                <a:latin typeface="Arial" panose="020B0604020202020204" pitchFamily="34" charset="0"/>
                <a:cs typeface="Arial" panose="020B0604020202020204" pitchFamily="34" charset="0"/>
              </a:rPr>
              <a:t>improving the condition of wastewater systems </a:t>
            </a:r>
            <a:r>
              <a:rPr lang="en-US" altLang="en-US" sz="2000" b="1" dirty="0">
                <a:solidFill>
                  <a:srgbClr val="424242"/>
                </a:solidFill>
                <a:latin typeface="Arial" panose="020B0604020202020204" pitchFamily="34" charset="0"/>
                <a:cs typeface="Arial" panose="020B0604020202020204" pitchFamily="34" charset="0"/>
              </a:rPr>
              <a:t>(67 out of 69)</a:t>
            </a:r>
            <a:endParaRPr lang="en-US" altLang="en-US" sz="20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2992C5AD-CEE4-B443-5F02-04CB07A3DE09}"/>
              </a:ext>
            </a:extLst>
          </p:cNvPr>
          <p:cNvGraphicFramePr/>
          <p:nvPr>
            <p:extLst>
              <p:ext uri="{D42A27DB-BD31-4B8C-83A1-F6EECF244321}">
                <p14:modId xmlns:p14="http://schemas.microsoft.com/office/powerpoint/2010/main" val="190181855"/>
              </p:ext>
            </p:extLst>
          </p:nvPr>
        </p:nvGraphicFramePr>
        <p:xfrm>
          <a:off x="147355" y="898781"/>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051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1C8F-A79F-D35D-F49B-2F5B98011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48F88-075E-2623-0C95-B8AD32239402}"/>
              </a:ext>
            </a:extLst>
          </p:cNvPr>
          <p:cNvSpPr>
            <a:spLocks noGrp="1"/>
          </p:cNvSpPr>
          <p:nvPr>
            <p:ph type="title"/>
          </p:nvPr>
        </p:nvSpPr>
        <p:spPr>
          <a:xfrm>
            <a:off x="276835" y="272456"/>
            <a:ext cx="11365675" cy="540371"/>
          </a:xfrm>
        </p:spPr>
        <p:txBody>
          <a:bodyPr/>
          <a:lstStyle/>
          <a:p>
            <a:pPr algn="l"/>
            <a:r>
              <a:rPr lang="en-ZA" sz="2400" dirty="0"/>
              <a:t>Agenda for Groups </a:t>
            </a:r>
            <a:r>
              <a:rPr lang="en-ZA" sz="2400"/>
              <a:t>2a-2d work</a:t>
            </a:r>
            <a:endParaRPr lang="en-ZA" sz="2400" b="1" dirty="0"/>
          </a:p>
        </p:txBody>
      </p:sp>
      <p:sp>
        <p:nvSpPr>
          <p:cNvPr id="3" name="Content Placeholder 2">
            <a:extLst>
              <a:ext uri="{FF2B5EF4-FFF2-40B4-BE49-F238E27FC236}">
                <a16:creationId xmlns:a16="http://schemas.microsoft.com/office/drawing/2014/main" id="{C90BF754-63F7-97A9-2B20-6F5CD5ECF2AC}"/>
              </a:ext>
            </a:extLst>
          </p:cNvPr>
          <p:cNvSpPr>
            <a:spLocks noGrp="1"/>
          </p:cNvSpPr>
          <p:nvPr>
            <p:ph idx="1"/>
          </p:nvPr>
        </p:nvSpPr>
        <p:spPr>
          <a:xfrm>
            <a:off x="276835" y="812827"/>
            <a:ext cx="11610365" cy="4881614"/>
          </a:xfrm>
        </p:spPr>
        <p:txBody>
          <a:bodyPr/>
          <a:lstStyle/>
          <a:p>
            <a:pPr marL="457200" indent="-457200">
              <a:spcBef>
                <a:spcPts val="600"/>
              </a:spcBef>
              <a:buFont typeface="+mj-lt"/>
              <a:buAutoNum type="arabicPeriod"/>
              <a:defRPr/>
            </a:pPr>
            <a:r>
              <a:rPr lang="en-US" altLang="en-US" sz="2000" dirty="0"/>
              <a:t>Presentation to group by DWS on progress with implementation of the 2024 Summit resolutions for each group  </a:t>
            </a:r>
          </a:p>
          <a:p>
            <a:pPr marL="457200" indent="-457200">
              <a:spcBef>
                <a:spcPts val="600"/>
              </a:spcBef>
              <a:buFont typeface="+mj-lt"/>
              <a:buAutoNum type="arabicPeriod"/>
              <a:defRPr/>
            </a:pPr>
            <a:r>
              <a:rPr lang="en-US" altLang="en-US" sz="2000" dirty="0"/>
              <a:t>Input by sector expert</a:t>
            </a:r>
          </a:p>
          <a:p>
            <a:pPr marL="457200" indent="-457200">
              <a:spcBef>
                <a:spcPts val="600"/>
              </a:spcBef>
              <a:buFont typeface="+mj-lt"/>
              <a:buAutoNum type="arabicPeriod"/>
              <a:defRPr/>
            </a:pPr>
            <a:r>
              <a:rPr lang="en-US" altLang="en-US" sz="2000" dirty="0"/>
              <a:t>Discussion on DWS presentation</a:t>
            </a:r>
          </a:p>
          <a:p>
            <a:pPr marL="914400" lvl="1" indent="-452438">
              <a:spcBef>
                <a:spcPts val="300"/>
              </a:spcBef>
              <a:buFont typeface="+mj-lt"/>
              <a:buAutoNum type="alphaLcParenR"/>
              <a:defRPr/>
            </a:pPr>
            <a:r>
              <a:rPr lang="en-US" altLang="en-US" sz="1800" dirty="0"/>
              <a:t>Does the group agree that the presentation is an accurate description of progress?</a:t>
            </a:r>
          </a:p>
          <a:p>
            <a:pPr marL="914400" lvl="1" indent="-452438">
              <a:spcBef>
                <a:spcPts val="300"/>
              </a:spcBef>
              <a:buFont typeface="+mj-lt"/>
              <a:buAutoNum type="alphaLcParenR"/>
              <a:defRPr/>
            </a:pPr>
            <a:r>
              <a:rPr lang="en-US" altLang="en-US" sz="1800" dirty="0"/>
              <a:t>Where there is a lack of progress, what are the causes? </a:t>
            </a:r>
          </a:p>
          <a:p>
            <a:pPr marL="914400" lvl="1" indent="-452438">
              <a:spcBef>
                <a:spcPts val="300"/>
              </a:spcBef>
              <a:buFont typeface="+mj-lt"/>
              <a:buAutoNum type="alphaLcParenR"/>
              <a:defRPr/>
            </a:pPr>
            <a:r>
              <a:rPr lang="en-US" altLang="en-US" sz="1800" dirty="0"/>
              <a:t>What should be done to accelerate implementation?</a:t>
            </a:r>
          </a:p>
          <a:p>
            <a:pPr marL="914400" lvl="1" indent="-452438">
              <a:spcBef>
                <a:spcPts val="300"/>
              </a:spcBef>
              <a:buFont typeface="+mj-lt"/>
              <a:buAutoNum type="alphaLcParenR"/>
              <a:defRPr/>
            </a:pPr>
            <a:r>
              <a:rPr lang="en-US" altLang="en-US" sz="1800" dirty="0"/>
              <a:t>Is there a common understanding of what is meant by ‘ringfencing’?</a:t>
            </a:r>
          </a:p>
          <a:p>
            <a:pPr marL="914400" lvl="1" indent="-452438">
              <a:spcBef>
                <a:spcPts val="300"/>
              </a:spcBef>
              <a:buFont typeface="+mj-lt"/>
              <a:buAutoNum type="alphaLcParenR"/>
              <a:defRPr/>
            </a:pPr>
            <a:r>
              <a:rPr lang="en-US" altLang="en-US" sz="1800" dirty="0"/>
              <a:t>Are all municipalities moving towards obtaining Council approval for ringfencing and implementing ringfencing?</a:t>
            </a:r>
          </a:p>
          <a:p>
            <a:pPr marL="914400" lvl="1" indent="-452438">
              <a:spcBef>
                <a:spcPts val="300"/>
              </a:spcBef>
              <a:buFont typeface="+mj-lt"/>
              <a:buAutoNum type="alphaLcParenR"/>
              <a:defRPr/>
            </a:pPr>
            <a:r>
              <a:rPr lang="en-US" altLang="en-US" sz="1800" dirty="0"/>
              <a:t>Have all municipalities created a separation between the water service authority and water service provider as required by the Water Services Act? Is a service level agreement in place between the WSA and the WSP?</a:t>
            </a:r>
          </a:p>
          <a:p>
            <a:pPr marL="914400" lvl="1" indent="-452438">
              <a:spcBef>
                <a:spcPts val="300"/>
              </a:spcBef>
              <a:buFont typeface="+mj-lt"/>
              <a:buAutoNum type="alphaLcParenR"/>
              <a:defRPr/>
            </a:pPr>
            <a:r>
              <a:rPr lang="en-US" altLang="en-US" sz="1800" dirty="0"/>
              <a:t>Are municipalities planning MSA Section 78 processes where necessary?</a:t>
            </a:r>
          </a:p>
          <a:p>
            <a:pPr marL="914400" lvl="1" indent="-452438">
              <a:spcBef>
                <a:spcPts val="300"/>
              </a:spcBef>
              <a:buFont typeface="+mj-lt"/>
              <a:buAutoNum type="alphaLcParenR"/>
              <a:defRPr/>
            </a:pPr>
            <a:r>
              <a:rPr lang="en-US" altLang="en-US" sz="1800" dirty="0"/>
              <a:t>Are municipalities prioritizing providing access to a basic level of service to communities without such access?</a:t>
            </a:r>
          </a:p>
          <a:p>
            <a:pPr marL="0" indent="0">
              <a:spcBef>
                <a:spcPts val="600"/>
              </a:spcBef>
              <a:buNone/>
              <a:defRPr/>
            </a:pPr>
            <a:endParaRPr lang="en-US" altLang="en-US" sz="2000" dirty="0"/>
          </a:p>
          <a:p>
            <a:pPr marL="457200" indent="-457200">
              <a:spcBef>
                <a:spcPts val="600"/>
              </a:spcBef>
              <a:buFont typeface="+mj-lt"/>
              <a:buAutoNum type="arabicPeriod"/>
              <a:defRPr/>
            </a:pPr>
            <a:endParaRPr lang="en-US" altLang="en-US" sz="2000" dirty="0"/>
          </a:p>
          <a:p>
            <a:pPr marL="457200" indent="-457200">
              <a:spcBef>
                <a:spcPts val="600"/>
              </a:spcBef>
              <a:buFont typeface="+mj-lt"/>
              <a:buAutoNum type="arabicPeriod"/>
              <a:defRPr/>
            </a:pPr>
            <a:endParaRPr lang="en-US" altLang="en-US" sz="2000" dirty="0"/>
          </a:p>
          <a:p>
            <a:pPr marL="457200" indent="-457200">
              <a:spcBef>
                <a:spcPts val="600"/>
              </a:spcBef>
              <a:buFont typeface="+mj-lt"/>
              <a:buAutoNum type="arabicPeriod"/>
              <a:defRPr/>
            </a:pPr>
            <a:endParaRPr lang="en-US" altLang="en-US" sz="2000" dirty="0"/>
          </a:p>
        </p:txBody>
      </p:sp>
      <p:sp>
        <p:nvSpPr>
          <p:cNvPr id="4" name="Slide Number Placeholder 3">
            <a:extLst>
              <a:ext uri="{FF2B5EF4-FFF2-40B4-BE49-F238E27FC236}">
                <a16:creationId xmlns:a16="http://schemas.microsoft.com/office/drawing/2014/main" id="{5561FC9C-936B-30F0-105D-81A37646A890}"/>
              </a:ext>
            </a:extLst>
          </p:cNvPr>
          <p:cNvSpPr>
            <a:spLocks noGrp="1"/>
          </p:cNvSpPr>
          <p:nvPr>
            <p:ph type="sldNum" sz="quarter" idx="12"/>
          </p:nvPr>
        </p:nvSpPr>
        <p:spPr>
          <a:xfrm>
            <a:off x="9955021" y="6320272"/>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11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8D7B-2D04-9C08-D51F-E73001904D2F}"/>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9A45A294-627D-AD24-712D-4C1E89793462}"/>
              </a:ext>
            </a:extLst>
          </p:cNvPr>
          <p:cNvSpPr>
            <a:spLocks noGrp="1" noChangeArrowheads="1"/>
          </p:cNvSpPr>
          <p:nvPr>
            <p:ph type="title"/>
          </p:nvPr>
        </p:nvSpPr>
        <p:spPr bwMode="auto">
          <a:xfrm>
            <a:off x="314326" y="3232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2a: WSAs r</a:t>
            </a:r>
            <a:r>
              <a:rPr lang="en-US" altLang="en-US" sz="1800" dirty="0">
                <a:solidFill>
                  <a:srgbClr val="424242"/>
                </a:solidFill>
                <a:latin typeface="Arial" panose="020B0604020202020204" pitchFamily="34" charset="0"/>
                <a:cs typeface="Arial" panose="020B0604020202020204" pitchFamily="34" charset="0"/>
              </a:rPr>
              <a:t>eported measures taken to improve financial management of </a:t>
            </a:r>
            <a:r>
              <a:rPr lang="en-US" altLang="en-US" sz="1800" dirty="0" err="1">
                <a:solidFill>
                  <a:srgbClr val="424242"/>
                </a:solidFill>
                <a:latin typeface="Arial" panose="020B0604020202020204" pitchFamily="34" charset="0"/>
                <a:cs typeface="Arial" panose="020B0604020202020204" pitchFamily="34" charset="0"/>
              </a:rPr>
              <a:t>WSS</a:t>
            </a:r>
            <a:r>
              <a:rPr lang="en-US" altLang="en-US" sz="1800" dirty="0">
                <a:solidFill>
                  <a:srgbClr val="424242"/>
                </a:solidFill>
                <a:latin typeface="Arial" panose="020B0604020202020204" pitchFamily="34" charset="0"/>
                <a:cs typeface="Arial" panose="020B0604020202020204" pitchFamily="34" charset="0"/>
              </a:rPr>
              <a:t> function</a:t>
            </a:r>
            <a:br>
              <a:rPr lang="en-US" altLang="en-US" sz="1800" dirty="0">
                <a:solidFill>
                  <a:srgbClr val="424242"/>
                </a:solidFill>
                <a:latin typeface="Arial" panose="020B0604020202020204" pitchFamily="34" charset="0"/>
                <a:cs typeface="Arial" panose="020B0604020202020204" pitchFamily="34" charset="0"/>
              </a:rPr>
            </a:b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(67 out of 69)</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E20D21E-1FE0-43CF-4B5F-80E95B11E66C}"/>
              </a:ext>
            </a:extLst>
          </p:cNvPr>
          <p:cNvSpPr txBox="1"/>
          <p:nvPr/>
        </p:nvSpPr>
        <p:spPr>
          <a:xfrm>
            <a:off x="314326" y="1003471"/>
            <a:ext cx="11527718" cy="5632311"/>
          </a:xfrm>
          <a:prstGeom prst="rect">
            <a:avLst/>
          </a:prstGeom>
          <a:noFill/>
        </p:spPr>
        <p:txBody>
          <a:bodyPr wrap="square" rtlCol="0">
            <a:spAutoFit/>
          </a:bodyPr>
          <a:lstStyle/>
          <a:p>
            <a:pPr marL="285750" indent="-285750">
              <a:buFont typeface="Arial" panose="020B0604020202020204" pitchFamily="34" charset="0"/>
              <a:buChar char="•"/>
            </a:pPr>
            <a:r>
              <a:rPr lang="en-ZA" dirty="0"/>
              <a:t>Introduction of a more cost reflective structure</a:t>
            </a:r>
          </a:p>
          <a:p>
            <a:pPr marL="285750" indent="-285750">
              <a:buFont typeface="Arial" panose="020B0604020202020204" pitchFamily="34" charset="0"/>
              <a:buChar char="•"/>
            </a:pPr>
            <a:r>
              <a:rPr lang="en-ZA" dirty="0"/>
              <a:t>Development of financial recovery plan (10)</a:t>
            </a:r>
          </a:p>
          <a:p>
            <a:pPr marL="285750" indent="-285750">
              <a:buFont typeface="Arial" panose="020B0604020202020204" pitchFamily="34" charset="0"/>
              <a:buChar char="•"/>
            </a:pPr>
            <a:r>
              <a:rPr lang="en-ZA" dirty="0"/>
              <a:t>Creating new line items to monitor expenditure of all </a:t>
            </a:r>
            <a:r>
              <a:rPr lang="en-ZA" dirty="0" err="1"/>
              <a:t>O&amp;M</a:t>
            </a:r>
            <a:r>
              <a:rPr lang="en-ZA" dirty="0"/>
              <a:t> costs associated with each plant</a:t>
            </a:r>
          </a:p>
          <a:p>
            <a:pPr marL="285750" indent="-285750">
              <a:buFont typeface="Arial" panose="020B0604020202020204" pitchFamily="34" charset="0"/>
              <a:buChar char="•"/>
            </a:pPr>
            <a:r>
              <a:rPr lang="en-ZA" dirty="0"/>
              <a:t>Standardising equipment to mitigate emergency procurement (also reducing unauthorised and irregular exp)</a:t>
            </a:r>
          </a:p>
          <a:p>
            <a:pPr marL="285750" indent="-285750">
              <a:buFont typeface="Arial" panose="020B0604020202020204" pitchFamily="34" charset="0"/>
              <a:buChar char="•"/>
            </a:pPr>
            <a:r>
              <a:rPr lang="en-ZA" dirty="0"/>
              <a:t>Procure at least one repair mechanism (e.g. rotating pumps)</a:t>
            </a:r>
          </a:p>
          <a:p>
            <a:pPr marL="285750" indent="-285750">
              <a:buFont typeface="Arial" panose="020B0604020202020204" pitchFamily="34" charset="0"/>
              <a:buChar char="•"/>
            </a:pPr>
            <a:r>
              <a:rPr lang="en-ZA" dirty="0"/>
              <a:t>Appoint internal expertise to assess internally value for money on all repair costs and extent of work required</a:t>
            </a:r>
          </a:p>
          <a:p>
            <a:pPr marL="285750" indent="-285750">
              <a:buFont typeface="Arial" panose="020B0604020202020204" pitchFamily="34" charset="0"/>
              <a:buChar char="•"/>
            </a:pPr>
            <a:r>
              <a:rPr lang="en-ZA" dirty="0"/>
              <a:t>Inhouse implementation of </a:t>
            </a:r>
            <a:r>
              <a:rPr lang="en-ZA" dirty="0" err="1"/>
              <a:t>O&amp;M</a:t>
            </a:r>
            <a:r>
              <a:rPr lang="en-ZA" dirty="0"/>
              <a:t> projects</a:t>
            </a:r>
          </a:p>
          <a:p>
            <a:pPr marL="285750" indent="-285750">
              <a:buFont typeface="Arial" panose="020B0604020202020204" pitchFamily="34" charset="0"/>
              <a:buChar char="•"/>
            </a:pPr>
            <a:r>
              <a:rPr lang="en-ZA" dirty="0"/>
              <a:t>Preventative </a:t>
            </a:r>
            <a:r>
              <a:rPr lang="en-ZA" dirty="0" err="1"/>
              <a:t>O&amp;M</a:t>
            </a:r>
            <a:endParaRPr lang="en-ZA" dirty="0"/>
          </a:p>
          <a:p>
            <a:pPr marL="285750" indent="-285750">
              <a:buFont typeface="Arial" panose="020B0604020202020204" pitchFamily="34" charset="0"/>
              <a:buChar char="•"/>
            </a:pPr>
            <a:r>
              <a:rPr lang="en-ZA" dirty="0"/>
              <a:t>Review tariff structure in line with new norms and standards</a:t>
            </a:r>
          </a:p>
          <a:p>
            <a:pPr marL="285750" indent="-285750">
              <a:buFont typeface="Arial" panose="020B0604020202020204" pitchFamily="34" charset="0"/>
              <a:buChar char="•"/>
            </a:pPr>
            <a:r>
              <a:rPr lang="en-ZA" dirty="0"/>
              <a:t>Installation of smart meters (7) and implementation of Credit control policy</a:t>
            </a:r>
          </a:p>
          <a:p>
            <a:pPr marL="285750" indent="-285750">
              <a:buFont typeface="Arial" panose="020B0604020202020204" pitchFamily="34" charset="0"/>
              <a:buChar char="•"/>
            </a:pPr>
            <a:r>
              <a:rPr lang="en-ZA" dirty="0"/>
              <a:t>Regular inspections and replacement of faulty meters</a:t>
            </a:r>
          </a:p>
          <a:p>
            <a:pPr marL="285750" indent="-285750">
              <a:buFont typeface="Arial" panose="020B0604020202020204" pitchFamily="34" charset="0"/>
              <a:buChar char="•"/>
            </a:pPr>
            <a:r>
              <a:rPr lang="en-ZA" dirty="0"/>
              <a:t>Installation of bulk zonal </a:t>
            </a:r>
            <a:r>
              <a:rPr lang="en-ZA" dirty="0" err="1"/>
              <a:t>watermeters</a:t>
            </a:r>
            <a:endParaRPr lang="en-ZA" dirty="0"/>
          </a:p>
          <a:p>
            <a:pPr marL="285750" indent="-285750">
              <a:buFont typeface="Arial" panose="020B0604020202020204" pitchFamily="34" charset="0"/>
              <a:buChar char="•"/>
            </a:pPr>
            <a:r>
              <a:rPr lang="en-ZA" dirty="0"/>
              <a:t>Annual tenders for chemicals and hiring of plants</a:t>
            </a:r>
          </a:p>
          <a:p>
            <a:pPr marL="285750" indent="-285750">
              <a:buFont typeface="Arial" panose="020B0604020202020204" pitchFamily="34" charset="0"/>
              <a:buChar char="•"/>
            </a:pPr>
            <a:r>
              <a:rPr lang="en-ZA" dirty="0"/>
              <a:t>Monthly meetings with finance department to address NRW</a:t>
            </a:r>
          </a:p>
          <a:p>
            <a:pPr marL="285750" indent="-285750">
              <a:buFont typeface="Arial" panose="020B0604020202020204" pitchFamily="34" charset="0"/>
              <a:buChar char="•"/>
            </a:pPr>
            <a:r>
              <a:rPr lang="en-ZA" dirty="0"/>
              <a:t>Ringfenced budget for each </a:t>
            </a:r>
            <a:r>
              <a:rPr lang="en-ZA" dirty="0" err="1"/>
              <a:t>WTW</a:t>
            </a:r>
            <a:r>
              <a:rPr lang="en-ZA" dirty="0"/>
              <a:t> and WWTW </a:t>
            </a:r>
          </a:p>
          <a:p>
            <a:pPr marL="285750" indent="-285750">
              <a:buFont typeface="Arial" panose="020B0604020202020204" pitchFamily="34" charset="0"/>
              <a:buChar char="•"/>
            </a:pPr>
            <a:r>
              <a:rPr lang="en-ZA" dirty="0"/>
              <a:t>Ringfencing of operations and maintenance budget (3)</a:t>
            </a:r>
          </a:p>
          <a:p>
            <a:pPr marL="285750" indent="-285750">
              <a:buFont typeface="Arial" panose="020B0604020202020204" pitchFamily="34" charset="0"/>
              <a:buChar char="•"/>
            </a:pPr>
            <a:r>
              <a:rPr lang="en-ZA" dirty="0"/>
              <a:t>Community engagements on paying for water services (2) with debtor amnesty</a:t>
            </a:r>
          </a:p>
          <a:p>
            <a:pPr marL="285750" indent="-285750">
              <a:buFont typeface="Arial" panose="020B0604020202020204" pitchFamily="34" charset="0"/>
              <a:buChar char="•"/>
            </a:pPr>
            <a:r>
              <a:rPr lang="en-ZA" dirty="0"/>
              <a:t>(6) WSAs did not report any measures against this action</a:t>
            </a:r>
          </a:p>
          <a:p>
            <a:pPr marL="285750" indent="-285750">
              <a:buFont typeface="Arial" panose="020B0604020202020204" pitchFamily="34" charset="0"/>
              <a:buChar char="•"/>
            </a:pPr>
            <a:r>
              <a:rPr lang="en-ZA" dirty="0"/>
              <a:t>Development of revenue enhancement strategy </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2324057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BDA3D-8C0B-F4FF-48FB-54BDF0497DA2}"/>
              </a:ext>
            </a:extLst>
          </p:cNvPr>
          <p:cNvSpPr>
            <a:spLocks noGrp="1"/>
          </p:cNvSpPr>
          <p:nvPr>
            <p:ph type="sldNum" sz="quarter" idx="12"/>
          </p:nvPr>
        </p:nvSpPr>
        <p:spPr/>
        <p:txBody>
          <a:bodyPr/>
          <a:lstStyle/>
          <a:p>
            <a:pPr>
              <a:defRPr/>
            </a:pPr>
            <a:fld id="{A353EDE0-7BCA-4CDF-9A43-1C4B031A103C}" type="slidenum">
              <a:rPr lang="en-US" smtClean="0"/>
              <a:pPr>
                <a:defRPr/>
              </a:pPr>
              <a:t>21</a:t>
            </a:fld>
            <a:endParaRPr lang="en-US"/>
          </a:p>
        </p:txBody>
      </p:sp>
      <p:sp>
        <p:nvSpPr>
          <p:cNvPr id="4" name="TextBox 3">
            <a:extLst>
              <a:ext uri="{FF2B5EF4-FFF2-40B4-BE49-F238E27FC236}">
                <a16:creationId xmlns:a16="http://schemas.microsoft.com/office/drawing/2014/main" id="{8879D182-A407-0F47-FC86-384F419CA2F5}"/>
              </a:ext>
            </a:extLst>
          </p:cNvPr>
          <p:cNvSpPr txBox="1"/>
          <p:nvPr/>
        </p:nvSpPr>
        <p:spPr>
          <a:xfrm>
            <a:off x="2656702" y="2481818"/>
            <a:ext cx="6878595" cy="1569660"/>
          </a:xfrm>
          <a:prstGeom prst="rect">
            <a:avLst/>
          </a:prstGeom>
          <a:noFill/>
        </p:spPr>
        <p:txBody>
          <a:bodyPr wrap="square">
            <a:spAutoFit/>
          </a:bodyPr>
          <a:lstStyle/>
          <a:p>
            <a:pPr algn="ctr"/>
            <a:r>
              <a:rPr lang="en-ZA" sz="2400" dirty="0">
                <a:solidFill>
                  <a:schemeClr val="tx2"/>
                </a:solidFill>
                <a:latin typeface="Arial" panose="020B0604020202020204" pitchFamily="34" charset="0"/>
                <a:cs typeface="Arial" panose="020B0604020202020204" pitchFamily="34" charset="0"/>
              </a:rPr>
              <a:t>Proposed new Regulatory Tools </a:t>
            </a:r>
          </a:p>
          <a:p>
            <a:pPr algn="ctr"/>
            <a:r>
              <a:rPr lang="en-ZA" sz="2400" dirty="0">
                <a:solidFill>
                  <a:schemeClr val="tx2"/>
                </a:solidFill>
                <a:latin typeface="Arial" panose="020B0604020202020204" pitchFamily="34" charset="0"/>
                <a:cs typeface="Arial" panose="020B0604020202020204" pitchFamily="34" charset="0"/>
              </a:rPr>
              <a:t>for </a:t>
            </a:r>
          </a:p>
          <a:p>
            <a:pPr algn="ctr"/>
            <a:r>
              <a:rPr lang="en-ZA" sz="2400" dirty="0">
                <a:solidFill>
                  <a:schemeClr val="tx2"/>
                </a:solidFill>
                <a:latin typeface="Arial" panose="020B0604020202020204" pitchFamily="34" charset="0"/>
                <a:cs typeface="Arial" panose="020B0604020202020204" pitchFamily="34" charset="0"/>
              </a:rPr>
              <a:t>For Municipal Water Supply and Sanitation Services</a:t>
            </a:r>
          </a:p>
        </p:txBody>
      </p:sp>
    </p:spTree>
    <p:extLst>
      <p:ext uri="{BB962C8B-B14F-4D97-AF65-F5344CB8AC3E}">
        <p14:creationId xmlns:p14="http://schemas.microsoft.com/office/powerpoint/2010/main" val="371214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56C7-5F5E-3DFC-FCAA-D157F4D82D2E}"/>
              </a:ext>
            </a:extLst>
          </p:cNvPr>
          <p:cNvSpPr>
            <a:spLocks noGrp="1"/>
          </p:cNvSpPr>
          <p:nvPr>
            <p:ph type="title"/>
          </p:nvPr>
        </p:nvSpPr>
        <p:spPr>
          <a:xfrm>
            <a:off x="170688" y="63499"/>
            <a:ext cx="9887712" cy="535941"/>
          </a:xfrm>
        </p:spPr>
        <p:txBody>
          <a:bodyPr anchor="ctr">
            <a:normAutofit/>
          </a:bodyPr>
          <a:lstStyle/>
          <a:p>
            <a:pPr algn="l" defTabSz="914400" eaLnBrk="1" hangingPunct="1">
              <a:lnSpc>
                <a:spcPct val="90000"/>
              </a:lnSpc>
            </a:pPr>
            <a:r>
              <a:rPr lang="en-ZA" sz="2400" dirty="0">
                <a:solidFill>
                  <a:schemeClr val="tx1">
                    <a:lumMod val="50000"/>
                    <a:lumOff val="50000"/>
                  </a:schemeClr>
                </a:solidFill>
                <a:latin typeface="Arial" panose="020B0604020202020204" pitchFamily="34" charset="0"/>
                <a:ea typeface="+mj-ea"/>
                <a:cs typeface="Arial" panose="020B0604020202020204" pitchFamily="34" charset="0"/>
              </a:rPr>
              <a:t>Sector Reform</a:t>
            </a:r>
            <a:endParaRPr lang="en-GB" sz="240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10" name="Slide Number Placeholder 2">
            <a:extLst>
              <a:ext uri="{FF2B5EF4-FFF2-40B4-BE49-F238E27FC236}">
                <a16:creationId xmlns:a16="http://schemas.microsoft.com/office/drawing/2014/main" id="{9BC786F8-208E-914F-11B6-855F197CE4AF}"/>
              </a:ext>
            </a:extLst>
          </p:cNvPr>
          <p:cNvSpPr>
            <a:spLocks noGrp="1"/>
          </p:cNvSpPr>
          <p:nvPr>
            <p:ph type="sldNum" sz="quarter" idx="10"/>
          </p:nvPr>
        </p:nvSpPr>
        <p:spPr>
          <a:xfrm>
            <a:off x="97367" y="6429376"/>
            <a:ext cx="10160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1482AD8-F354-4D94-B215-17EB64437A0C}" type="slidenum">
              <a:rPr kumimoji="0" lang="en-ZA" sz="6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ZA"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1" name="TextBox 6">
            <a:extLst>
              <a:ext uri="{FF2B5EF4-FFF2-40B4-BE49-F238E27FC236}">
                <a16:creationId xmlns:a16="http://schemas.microsoft.com/office/drawing/2014/main" id="{C14DA9BC-DE54-0040-7309-79179A856807}"/>
              </a:ext>
            </a:extLst>
          </p:cNvPr>
          <p:cNvGraphicFramePr/>
          <p:nvPr>
            <p:extLst>
              <p:ext uri="{D42A27DB-BD31-4B8C-83A1-F6EECF244321}">
                <p14:modId xmlns:p14="http://schemas.microsoft.com/office/powerpoint/2010/main" val="318451820"/>
              </p:ext>
            </p:extLst>
          </p:nvPr>
        </p:nvGraphicFramePr>
        <p:xfrm>
          <a:off x="170688" y="599440"/>
          <a:ext cx="11696193" cy="5151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88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56B37-77AD-7A1B-957A-5489BFA3E9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3BDFD5-7DA8-040E-8B48-CA591C35F894}"/>
              </a:ext>
            </a:extLst>
          </p:cNvPr>
          <p:cNvSpPr>
            <a:spLocks noGrp="1"/>
          </p:cNvSpPr>
          <p:nvPr>
            <p:ph type="title"/>
          </p:nvPr>
        </p:nvSpPr>
        <p:spPr>
          <a:xfrm>
            <a:off x="257696" y="72569"/>
            <a:ext cx="10043620" cy="800385"/>
          </a:xfrm>
        </p:spPr>
        <p:txBody>
          <a:bodyPr>
            <a:normAutofit/>
          </a:bodyPr>
          <a:lstStyle/>
          <a:p>
            <a:r>
              <a:rPr lang="en-ZA" sz="2400" dirty="0">
                <a:solidFill>
                  <a:schemeClr val="tx1">
                    <a:lumMod val="50000"/>
                    <a:lumOff val="50000"/>
                  </a:schemeClr>
                </a:solidFill>
                <a:latin typeface="Arial" panose="020B0604020202020204" pitchFamily="34" charset="0"/>
                <a:cs typeface="Arial" panose="020B0604020202020204" pitchFamily="34" charset="0"/>
              </a:rPr>
              <a:t>Distinguishing local and national regulation </a:t>
            </a:r>
          </a:p>
        </p:txBody>
      </p:sp>
      <p:sp>
        <p:nvSpPr>
          <p:cNvPr id="7" name="Isosceles Triangle 6">
            <a:extLst>
              <a:ext uri="{FF2B5EF4-FFF2-40B4-BE49-F238E27FC236}">
                <a16:creationId xmlns:a16="http://schemas.microsoft.com/office/drawing/2014/main" id="{610D2099-7B96-FDB4-2E03-6E647EB2E7AE}"/>
              </a:ext>
            </a:extLst>
          </p:cNvPr>
          <p:cNvSpPr/>
          <p:nvPr/>
        </p:nvSpPr>
        <p:spPr>
          <a:xfrm>
            <a:off x="3513098" y="2180819"/>
            <a:ext cx="3891280" cy="2546815"/>
          </a:xfrm>
          <a:prstGeom prst="triangle">
            <a:avLst>
              <a:gd name="adj" fmla="val 51014"/>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Municipal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water supply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and sanitation services delivery </a:t>
            </a:r>
          </a:p>
        </p:txBody>
      </p:sp>
      <p:sp>
        <p:nvSpPr>
          <p:cNvPr id="8" name="TextBox 7">
            <a:extLst>
              <a:ext uri="{FF2B5EF4-FFF2-40B4-BE49-F238E27FC236}">
                <a16:creationId xmlns:a16="http://schemas.microsoft.com/office/drawing/2014/main" id="{A4F89CDF-0864-AF4D-41C3-3B54773A5C88}"/>
              </a:ext>
            </a:extLst>
          </p:cNvPr>
          <p:cNvSpPr txBox="1"/>
          <p:nvPr/>
        </p:nvSpPr>
        <p:spPr>
          <a:xfrm>
            <a:off x="4358425" y="1534541"/>
            <a:ext cx="266483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Water Services Authority </a:t>
            </a:r>
          </a:p>
        </p:txBody>
      </p:sp>
      <p:sp>
        <p:nvSpPr>
          <p:cNvPr id="10" name="TextBox 9">
            <a:extLst>
              <a:ext uri="{FF2B5EF4-FFF2-40B4-BE49-F238E27FC236}">
                <a16:creationId xmlns:a16="http://schemas.microsoft.com/office/drawing/2014/main" id="{051F3250-9B8C-761B-BBD6-AFE07A8386B9}"/>
              </a:ext>
            </a:extLst>
          </p:cNvPr>
          <p:cNvSpPr txBox="1"/>
          <p:nvPr/>
        </p:nvSpPr>
        <p:spPr>
          <a:xfrm>
            <a:off x="8019241" y="4368899"/>
            <a:ext cx="375507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Water Services Provider Mechanism </a:t>
            </a:r>
          </a:p>
        </p:txBody>
      </p:sp>
      <p:sp>
        <p:nvSpPr>
          <p:cNvPr id="11" name="TextBox 10">
            <a:extLst>
              <a:ext uri="{FF2B5EF4-FFF2-40B4-BE49-F238E27FC236}">
                <a16:creationId xmlns:a16="http://schemas.microsoft.com/office/drawing/2014/main" id="{9349129D-630C-6A3C-DA16-899559783C68}"/>
              </a:ext>
            </a:extLst>
          </p:cNvPr>
          <p:cNvSpPr txBox="1"/>
          <p:nvPr/>
        </p:nvSpPr>
        <p:spPr>
          <a:xfrm>
            <a:off x="257696" y="4599510"/>
            <a:ext cx="253310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National Regulator</a:t>
            </a:r>
          </a:p>
        </p:txBody>
      </p:sp>
      <p:sp>
        <p:nvSpPr>
          <p:cNvPr id="13" name="Arrow: Up 12">
            <a:extLst>
              <a:ext uri="{FF2B5EF4-FFF2-40B4-BE49-F238E27FC236}">
                <a16:creationId xmlns:a16="http://schemas.microsoft.com/office/drawing/2014/main" id="{D3D9C1DF-E9AB-11C8-1597-2D69A78C58C4}"/>
              </a:ext>
            </a:extLst>
          </p:cNvPr>
          <p:cNvSpPr/>
          <p:nvPr/>
        </p:nvSpPr>
        <p:spPr>
          <a:xfrm rot="5400000">
            <a:off x="5186057" y="2778769"/>
            <a:ext cx="517558" cy="4553526"/>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14" name="Rectangle: Rounded Corners 13">
            <a:extLst>
              <a:ext uri="{FF2B5EF4-FFF2-40B4-BE49-F238E27FC236}">
                <a16:creationId xmlns:a16="http://schemas.microsoft.com/office/drawing/2014/main" id="{62A041B9-6784-79A8-194B-854414FA1004}"/>
              </a:ext>
            </a:extLst>
          </p:cNvPr>
          <p:cNvSpPr/>
          <p:nvPr/>
        </p:nvSpPr>
        <p:spPr>
          <a:xfrm>
            <a:off x="2863273" y="5477448"/>
            <a:ext cx="5532582" cy="12727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License  and enforce: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Water use license under National Water Act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rPr>
              <a:t>WSP Operating Licence under the Water Services Act (if promulgated) </a:t>
            </a:r>
          </a:p>
        </p:txBody>
      </p:sp>
      <p:sp>
        <p:nvSpPr>
          <p:cNvPr id="17" name="Arrow: Up 16">
            <a:extLst>
              <a:ext uri="{FF2B5EF4-FFF2-40B4-BE49-F238E27FC236}">
                <a16:creationId xmlns:a16="http://schemas.microsoft.com/office/drawing/2014/main" id="{96A3B7E0-AC20-6D7C-E687-43EF44132495}"/>
              </a:ext>
            </a:extLst>
          </p:cNvPr>
          <p:cNvSpPr/>
          <p:nvPr/>
        </p:nvSpPr>
        <p:spPr>
          <a:xfrm rot="2674933">
            <a:off x="3880582" y="1826821"/>
            <a:ext cx="484632" cy="276468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AE990506-7D70-1A75-409E-B125EC00F7C5}"/>
              </a:ext>
            </a:extLst>
          </p:cNvPr>
          <p:cNvSpPr/>
          <p:nvPr/>
        </p:nvSpPr>
        <p:spPr>
          <a:xfrm>
            <a:off x="7642235" y="1923730"/>
            <a:ext cx="4509081" cy="15052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Local Service Delivery Regulation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FF0000"/>
                </a:solidFill>
                <a:effectLst/>
                <a:uLnTx/>
                <a:uFillTx/>
                <a:latin typeface="Aptos" panose="02110004020202020204"/>
                <a:ea typeface="+mn-ea"/>
                <a:cs typeface="+mn-cs"/>
              </a:rPr>
              <a:t>Service delivery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FF0000"/>
                </a:solidFill>
                <a:effectLst/>
                <a:uLnTx/>
                <a:uFillTx/>
                <a:latin typeface="Aptos" panose="02110004020202020204"/>
                <a:ea typeface="+mn-ea"/>
                <a:cs typeface="+mn-cs"/>
              </a:rPr>
              <a:t>Performance management system (SDBIP)</a:t>
            </a:r>
          </a:p>
        </p:txBody>
      </p:sp>
      <p:sp>
        <p:nvSpPr>
          <p:cNvPr id="19" name="Arrow: Down 18">
            <a:extLst>
              <a:ext uri="{FF2B5EF4-FFF2-40B4-BE49-F238E27FC236}">
                <a16:creationId xmlns:a16="http://schemas.microsoft.com/office/drawing/2014/main" id="{3145E330-278E-E459-8DD7-7E05488178D6}"/>
              </a:ext>
            </a:extLst>
          </p:cNvPr>
          <p:cNvSpPr/>
          <p:nvPr/>
        </p:nvSpPr>
        <p:spPr>
          <a:xfrm rot="19539100">
            <a:off x="6736994" y="2038478"/>
            <a:ext cx="484632" cy="263306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B1FF05F3-91F5-7327-EF9D-330AAD3D45BD}"/>
              </a:ext>
            </a:extLst>
          </p:cNvPr>
          <p:cNvSpPr/>
          <p:nvPr/>
        </p:nvSpPr>
        <p:spPr>
          <a:xfrm>
            <a:off x="257696" y="1690688"/>
            <a:ext cx="3582917" cy="1738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Intergovernmental Protocols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Enforce national norms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may</a:t>
            </a: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 and standards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must</a:t>
            </a: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Enforce Regulations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shall)</a:t>
            </a:r>
            <a:endParaRPr kumimoji="0" lang="en-ZA" sz="1800" b="1" i="1" u="sng"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Support  through guidelines and model contracts</a:t>
            </a:r>
          </a:p>
        </p:txBody>
      </p:sp>
      <p:sp>
        <p:nvSpPr>
          <p:cNvPr id="21" name="Rectangle: Rounded Corners 20">
            <a:extLst>
              <a:ext uri="{FF2B5EF4-FFF2-40B4-BE49-F238E27FC236}">
                <a16:creationId xmlns:a16="http://schemas.microsoft.com/office/drawing/2014/main" id="{FE0076F2-5AEB-4783-6A9A-73B634818169}"/>
              </a:ext>
            </a:extLst>
          </p:cNvPr>
          <p:cNvSpPr/>
          <p:nvPr/>
        </p:nvSpPr>
        <p:spPr>
          <a:xfrm>
            <a:off x="9896776" y="4968842"/>
            <a:ext cx="208127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Internal WSP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External  WSP </a:t>
            </a:r>
          </a:p>
        </p:txBody>
      </p:sp>
      <p:sp>
        <p:nvSpPr>
          <p:cNvPr id="22" name="Slide Number Placeholder 21">
            <a:extLst>
              <a:ext uri="{FF2B5EF4-FFF2-40B4-BE49-F238E27FC236}">
                <a16:creationId xmlns:a16="http://schemas.microsoft.com/office/drawing/2014/main" id="{61BB909C-C227-45A9-592D-19AA456D0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F5B05-BA8A-48D2-9D92-44C42C134FFF}"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806A9DAB-A0B4-B6D3-BF59-29E81A5DBBD1}"/>
              </a:ext>
            </a:extLst>
          </p:cNvPr>
          <p:cNvSpPr/>
          <p:nvPr/>
        </p:nvSpPr>
        <p:spPr>
          <a:xfrm>
            <a:off x="8847438" y="6081712"/>
            <a:ext cx="3130616" cy="5044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Bulk and intermediaries have a separate regulatory space</a:t>
            </a:r>
          </a:p>
        </p:txBody>
      </p:sp>
    </p:spTree>
    <p:extLst>
      <p:ext uri="{BB962C8B-B14F-4D97-AF65-F5344CB8AC3E}">
        <p14:creationId xmlns:p14="http://schemas.microsoft.com/office/powerpoint/2010/main" val="150460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01E9-8B10-290B-057E-D2A6097EBFCC}"/>
              </a:ext>
            </a:extLst>
          </p:cNvPr>
          <p:cNvSpPr>
            <a:spLocks noGrp="1"/>
          </p:cNvSpPr>
          <p:nvPr>
            <p:ph type="title"/>
          </p:nvPr>
        </p:nvSpPr>
        <p:spPr>
          <a:xfrm>
            <a:off x="579582" y="254289"/>
            <a:ext cx="10327315" cy="750727"/>
          </a:xfrm>
        </p:spPr>
        <p:txBody>
          <a:bodyPr>
            <a:normAutofit/>
          </a:bodyPr>
          <a:lstStyle/>
          <a:p>
            <a:r>
              <a:rPr lang="en-ZA" sz="2400" dirty="0">
                <a:solidFill>
                  <a:schemeClr val="tx1">
                    <a:lumMod val="50000"/>
                    <a:lumOff val="50000"/>
                  </a:schemeClr>
                </a:solidFill>
                <a:latin typeface="Arial" panose="020B0604020202020204" pitchFamily="34" charset="0"/>
                <a:cs typeface="Arial" panose="020B0604020202020204" pitchFamily="34" charset="0"/>
              </a:rPr>
              <a:t>Minimum competency </a:t>
            </a:r>
            <a:endParaRPr lang="en-GB" sz="2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D5ED9F-7B15-C557-87BA-0FEA374D3D79}"/>
              </a:ext>
            </a:extLst>
          </p:cNvPr>
          <p:cNvSpPr>
            <a:spLocks noGrp="1"/>
          </p:cNvSpPr>
          <p:nvPr>
            <p:ph idx="1"/>
          </p:nvPr>
        </p:nvSpPr>
        <p:spPr>
          <a:xfrm>
            <a:off x="504489" y="1076389"/>
            <a:ext cx="11335086" cy="4351338"/>
          </a:xfrm>
        </p:spPr>
        <p:txBody>
          <a:bodyPr>
            <a:normAutofit/>
          </a:bodyPr>
          <a:lstStyle/>
          <a:p>
            <a:pPr algn="just">
              <a:spcBef>
                <a:spcPts val="600"/>
              </a:spcBef>
            </a:pPr>
            <a:r>
              <a:rPr lang="en-ZA" sz="2000" dirty="0">
                <a:latin typeface="Arial" panose="020B0604020202020204" pitchFamily="34" charset="0"/>
                <a:cs typeface="Arial" panose="020B0604020202020204" pitchFamily="34" charset="0"/>
              </a:rPr>
              <a:t>Whilst it is the Council’s imperative to choose how to deliver services, it is national regulator duty to set minimum national norms and standards</a:t>
            </a:r>
          </a:p>
          <a:p>
            <a:pPr algn="just">
              <a:spcBef>
                <a:spcPts val="600"/>
              </a:spcBef>
            </a:pPr>
            <a:r>
              <a:rPr lang="en-ZA" sz="2000" dirty="0">
                <a:latin typeface="Arial" panose="020B0604020202020204" pitchFamily="34" charset="0"/>
                <a:cs typeface="Arial" panose="020B0604020202020204" pitchFamily="34" charset="0"/>
              </a:rPr>
              <a:t>The WSP, whether internal or external, will need to have competency</a:t>
            </a:r>
          </a:p>
          <a:p>
            <a:pPr lvl="1" algn="just">
              <a:spcBef>
                <a:spcPts val="600"/>
              </a:spcBef>
            </a:pPr>
            <a:r>
              <a:rPr lang="en-ZA" sz="2000" dirty="0">
                <a:latin typeface="Arial" panose="020B0604020202020204" pitchFamily="34" charset="0"/>
                <a:cs typeface="Arial" panose="020B0604020202020204" pitchFamily="34" charset="0"/>
              </a:rPr>
              <a:t>In line with National treasury’s trading services reform, it will ultimately need to have its assets, liabilities and income separately reported on, have accountable management and be sustainable</a:t>
            </a:r>
          </a:p>
          <a:p>
            <a:pPr algn="just">
              <a:spcBef>
                <a:spcPts val="600"/>
              </a:spcBef>
            </a:pPr>
            <a:r>
              <a:rPr lang="en-ZA" sz="2000" dirty="0">
                <a:latin typeface="Arial" panose="020B0604020202020204" pitchFamily="34" charset="0"/>
                <a:cs typeface="Arial" panose="020B0604020202020204" pitchFamily="34" charset="0"/>
              </a:rPr>
              <a:t>The Water Services Act (as amended) will require all WSPs to apply for a license</a:t>
            </a:r>
          </a:p>
          <a:p>
            <a:pPr algn="just">
              <a:spcBef>
                <a:spcPts val="600"/>
              </a:spcBef>
            </a:pPr>
            <a:r>
              <a:rPr lang="en-ZA" sz="2000" dirty="0">
                <a:latin typeface="Arial" panose="020B0604020202020204" pitchFamily="34" charset="0"/>
                <a:cs typeface="Arial" panose="020B0604020202020204" pitchFamily="34" charset="0"/>
              </a:rPr>
              <a:t>If they don’t meet the minimum criteria, the WSA, together with SALGA, COGTA and NT, will need to address how the WSA will ensure minimum WSP competency</a:t>
            </a:r>
          </a:p>
          <a:p>
            <a:pPr lvl="1"/>
            <a:endParaRPr lang="en-GB" dirty="0"/>
          </a:p>
        </p:txBody>
      </p:sp>
      <p:sp>
        <p:nvSpPr>
          <p:cNvPr id="4" name="Slide Number Placeholder 3">
            <a:extLst>
              <a:ext uri="{FF2B5EF4-FFF2-40B4-BE49-F238E27FC236}">
                <a16:creationId xmlns:a16="http://schemas.microsoft.com/office/drawing/2014/main" id="{715DA6C5-42C5-FDF0-2D8F-9DD9B3B376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EF4D9-375B-481A-88D4-5295952BDD20}"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9314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3F1A-A0A9-A662-8675-1EE15E219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245FE-071B-744D-7280-D9EC9BB655A6}"/>
              </a:ext>
            </a:extLst>
          </p:cNvPr>
          <p:cNvSpPr>
            <a:spLocks noGrp="1"/>
          </p:cNvSpPr>
          <p:nvPr>
            <p:ph type="title"/>
          </p:nvPr>
        </p:nvSpPr>
        <p:spPr>
          <a:xfrm>
            <a:off x="632254" y="136526"/>
            <a:ext cx="10302446" cy="711200"/>
          </a:xfrm>
        </p:spPr>
        <p:txBody>
          <a:bodyPr>
            <a:normAutofit/>
          </a:bodyPr>
          <a:lstStyle/>
          <a:p>
            <a:r>
              <a:rPr lang="en-ZA" sz="2400" dirty="0">
                <a:solidFill>
                  <a:schemeClr val="tx1">
                    <a:lumMod val="50000"/>
                    <a:lumOff val="50000"/>
                  </a:schemeClr>
                </a:solidFill>
                <a:latin typeface="Arial" panose="020B0604020202020204" pitchFamily="34" charset="0"/>
                <a:cs typeface="Arial" panose="020B0604020202020204" pitchFamily="34" charset="0"/>
              </a:rPr>
              <a:t>Ensuring sustainable service delivery - the WSAs constitutional duty</a:t>
            </a:r>
          </a:p>
        </p:txBody>
      </p:sp>
      <p:sp>
        <p:nvSpPr>
          <p:cNvPr id="3" name="Content Placeholder 2">
            <a:extLst>
              <a:ext uri="{FF2B5EF4-FFF2-40B4-BE49-F238E27FC236}">
                <a16:creationId xmlns:a16="http://schemas.microsoft.com/office/drawing/2014/main" id="{30100638-277D-247C-754A-0E5C7776736C}"/>
              </a:ext>
            </a:extLst>
          </p:cNvPr>
          <p:cNvSpPr>
            <a:spLocks noGrp="1"/>
          </p:cNvSpPr>
          <p:nvPr>
            <p:ph idx="1"/>
          </p:nvPr>
        </p:nvSpPr>
        <p:spPr>
          <a:xfrm>
            <a:off x="356286" y="1015142"/>
            <a:ext cx="11188013" cy="4852258"/>
          </a:xfrm>
        </p:spPr>
        <p:txBody>
          <a:bodyPr>
            <a:normAutofit/>
          </a:bodyPr>
          <a:lstStyle/>
          <a:p>
            <a:pPr algn="just">
              <a:spcBef>
                <a:spcPts val="600"/>
              </a:spcBef>
            </a:pPr>
            <a:r>
              <a:rPr lang="en-ZA" sz="2000" dirty="0">
                <a:latin typeface="Arial" panose="020B0604020202020204" pitchFamily="34" charset="0"/>
                <a:cs typeface="Arial" panose="020B0604020202020204" pitchFamily="34" charset="0"/>
              </a:rPr>
              <a:t>In executing its legislative and executive authority the WSA must </a:t>
            </a:r>
          </a:p>
          <a:p>
            <a:pPr lvl="1" algn="just">
              <a:spcBef>
                <a:spcPts val="600"/>
              </a:spcBef>
            </a:pPr>
            <a:r>
              <a:rPr lang="en-ZA" sz="2000" dirty="0">
                <a:latin typeface="Arial" panose="020B0604020202020204" pitchFamily="34" charset="0"/>
                <a:cs typeface="Arial" panose="020B0604020202020204" pitchFamily="34" charset="0"/>
              </a:rPr>
              <a:t>Choose and appoint its WSP</a:t>
            </a:r>
          </a:p>
          <a:p>
            <a:pPr lvl="1" algn="just">
              <a:spcBef>
                <a:spcPts val="600"/>
              </a:spcBef>
            </a:pPr>
            <a:r>
              <a:rPr lang="en-ZA" sz="2000" dirty="0">
                <a:latin typeface="Arial" panose="020B0604020202020204" pitchFamily="34" charset="0"/>
                <a:cs typeface="Arial" panose="020B0604020202020204" pitchFamily="34" charset="0"/>
              </a:rPr>
              <a:t>Ensure the WSP has minimum competency so that it can be licensed</a:t>
            </a:r>
          </a:p>
          <a:p>
            <a:pPr lvl="1" algn="just">
              <a:spcBef>
                <a:spcPts val="600"/>
              </a:spcBef>
            </a:pPr>
            <a:r>
              <a:rPr lang="en-ZA" sz="2000" dirty="0">
                <a:latin typeface="Arial" panose="020B0604020202020204" pitchFamily="34" charset="0"/>
                <a:cs typeface="Arial" panose="020B0604020202020204" pitchFamily="34" charset="0"/>
              </a:rPr>
              <a:t>Regulate the performance of the WSP, ensuring it meets national norms and standards</a:t>
            </a:r>
          </a:p>
          <a:p>
            <a:pPr algn="just">
              <a:spcBef>
                <a:spcPts val="600"/>
              </a:spcBef>
            </a:pPr>
            <a:r>
              <a:rPr lang="en-ZA" sz="2000" dirty="0">
                <a:latin typeface="Arial" panose="020B0604020202020204" pitchFamily="34" charset="0"/>
                <a:cs typeface="Arial" panose="020B0604020202020204" pitchFamily="34" charset="0"/>
              </a:rPr>
              <a:t>Contracting with an external mechanism is regulated by the Water Services Act (S19), the Systems Act (S80) and the MFMA (S116) </a:t>
            </a:r>
          </a:p>
          <a:p>
            <a:pPr algn="just">
              <a:spcBef>
                <a:spcPts val="600"/>
              </a:spcBef>
            </a:pPr>
            <a:r>
              <a:rPr lang="en-ZA" sz="2000" dirty="0">
                <a:latin typeface="Arial" panose="020B0604020202020204" pitchFamily="34" charset="0"/>
                <a:cs typeface="Arial" panose="020B0604020202020204" pitchFamily="34" charset="0"/>
              </a:rPr>
              <a:t>So what regulates the performance of an internal mechanism? </a:t>
            </a:r>
          </a:p>
          <a:p>
            <a:pPr lvl="1" algn="just">
              <a:spcBef>
                <a:spcPts val="600"/>
              </a:spcBef>
            </a:pPr>
            <a:r>
              <a:rPr lang="en-ZA" sz="2000" dirty="0">
                <a:latin typeface="Arial" panose="020B0604020202020204" pitchFamily="34" charset="0"/>
                <a:cs typeface="Arial" panose="020B0604020202020204" pitchFamily="34" charset="0"/>
              </a:rPr>
              <a:t>The SDBIP process with the head of the water and sanitation trading service (S53 of the MFMA) </a:t>
            </a:r>
          </a:p>
          <a:p>
            <a:pPr lvl="1" algn="just">
              <a:spcBef>
                <a:spcPts val="600"/>
              </a:spcBef>
            </a:pPr>
            <a:r>
              <a:rPr lang="en-ZA" sz="2000" dirty="0">
                <a:latin typeface="Arial" panose="020B0604020202020204" pitchFamily="34" charset="0"/>
                <a:cs typeface="Arial" panose="020B0604020202020204" pitchFamily="34" charset="0"/>
              </a:rPr>
              <a:t>An agreement must be concluded between the </a:t>
            </a:r>
            <a:r>
              <a:rPr lang="en-ZA" sz="2000" dirty="0" err="1">
                <a:latin typeface="Arial" panose="020B0604020202020204" pitchFamily="34" charset="0"/>
                <a:cs typeface="Arial" panose="020B0604020202020204" pitchFamily="34" charset="0"/>
              </a:rPr>
              <a:t>WSA</a:t>
            </a:r>
            <a:r>
              <a:rPr lang="en-ZA" sz="2000" dirty="0">
                <a:latin typeface="Arial" panose="020B0604020202020204" pitchFamily="34" charset="0"/>
                <a:cs typeface="Arial" panose="020B0604020202020204" pitchFamily="34" charset="0"/>
              </a:rPr>
              <a:t> and the unit in the municipality responsible for water and sanitation services delivery (WSP). It must reported against and monitored by the WSA</a:t>
            </a:r>
          </a:p>
          <a:p>
            <a:endParaRPr lang="en-ZA" dirty="0"/>
          </a:p>
        </p:txBody>
      </p:sp>
      <p:sp>
        <p:nvSpPr>
          <p:cNvPr id="4" name="Slide Number Placeholder 3">
            <a:extLst>
              <a:ext uri="{FF2B5EF4-FFF2-40B4-BE49-F238E27FC236}">
                <a16:creationId xmlns:a16="http://schemas.microsoft.com/office/drawing/2014/main" id="{FBEAE651-9213-74E0-228F-28158ABC7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F5B05-BA8A-48D2-9D92-44C42C134FFF}"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2889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a:extLst>
              <a:ext uri="{FF2B5EF4-FFF2-40B4-BE49-F238E27FC236}">
                <a16:creationId xmlns:a16="http://schemas.microsoft.com/office/drawing/2014/main" id="{3B226911-8B40-7D5B-9069-87CCB16B775A}"/>
              </a:ext>
            </a:extLst>
          </p:cNvPr>
          <p:cNvSpPr>
            <a:spLocks noGrp="1"/>
          </p:cNvSpPr>
          <p:nvPr>
            <p:ph type="sldNum" sz="quarter" idx="4294967295"/>
          </p:nvPr>
        </p:nvSpPr>
        <p:spPr bwMode="auto">
          <a:xfrm>
            <a:off x="9893300" y="6356351"/>
            <a:ext cx="3175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98D9B41-3450-4376-B652-3B1D4F5A4988}" type="slidenum">
              <a:rPr lang="en-US" altLang="en-US" sz="1000" b="1">
                <a:cs typeface="Arial" panose="020B0604020202020204" pitchFamily="34" charset="0"/>
              </a:rPr>
              <a:pPr algn="r" eaLnBrk="1" hangingPunct="1"/>
              <a:t>26</a:t>
            </a:fld>
            <a:endParaRPr lang="en-US" altLang="en-US" sz="1000" b="1">
              <a:cs typeface="Arial" panose="020B0604020202020204" pitchFamily="34" charset="0"/>
            </a:endParaRPr>
          </a:p>
        </p:txBody>
      </p:sp>
      <p:sp>
        <p:nvSpPr>
          <p:cNvPr id="14340" name="Content Placeholder 2">
            <a:extLst>
              <a:ext uri="{FF2B5EF4-FFF2-40B4-BE49-F238E27FC236}">
                <a16:creationId xmlns:a16="http://schemas.microsoft.com/office/drawing/2014/main" id="{55780668-EF32-2179-E9EB-EC71108DC3CE}"/>
              </a:ext>
            </a:extLst>
          </p:cNvPr>
          <p:cNvSpPr txBox="1">
            <a:spLocks/>
          </p:cNvSpPr>
          <p:nvPr/>
        </p:nvSpPr>
        <p:spPr bwMode="auto">
          <a:xfrm>
            <a:off x="1822450" y="1905000"/>
            <a:ext cx="3581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None/>
            </a:pPr>
            <a:endParaRPr lang="en-US" altLang="en-US" sz="1800">
              <a:cs typeface="Arial" panose="020B0604020202020204" pitchFamily="34" charset="0"/>
            </a:endParaRPr>
          </a:p>
        </p:txBody>
      </p:sp>
      <p:graphicFrame>
        <p:nvGraphicFramePr>
          <p:cNvPr id="2" name="Table 1">
            <a:extLst>
              <a:ext uri="{FF2B5EF4-FFF2-40B4-BE49-F238E27FC236}">
                <a16:creationId xmlns:a16="http://schemas.microsoft.com/office/drawing/2014/main" id="{0D269E36-0B27-AFCC-5D10-1AC26DD2E218}"/>
              </a:ext>
            </a:extLst>
          </p:cNvPr>
          <p:cNvGraphicFramePr>
            <a:graphicFrameLocks noGrp="1"/>
          </p:cNvGraphicFramePr>
          <p:nvPr>
            <p:extLst>
              <p:ext uri="{D42A27DB-BD31-4B8C-83A1-F6EECF244321}">
                <p14:modId xmlns:p14="http://schemas.microsoft.com/office/powerpoint/2010/main" val="3927212650"/>
              </p:ext>
            </p:extLst>
          </p:nvPr>
        </p:nvGraphicFramePr>
        <p:xfrm>
          <a:off x="681038" y="300777"/>
          <a:ext cx="11129962" cy="801793"/>
        </p:xfrm>
        <a:graphic>
          <a:graphicData uri="http://schemas.openxmlformats.org/drawingml/2006/table">
            <a:tbl>
              <a:tblPr>
                <a:tableStyleId>{5C22544A-7EE6-4342-B048-85BDC9FD1C3A}</a:tableStyleId>
              </a:tblPr>
              <a:tblGrid>
                <a:gridCol w="11129962">
                  <a:extLst>
                    <a:ext uri="{9D8B030D-6E8A-4147-A177-3AD203B41FA5}">
                      <a16:colId xmlns:a16="http://schemas.microsoft.com/office/drawing/2014/main" val="20000"/>
                    </a:ext>
                  </a:extLst>
                </a:gridCol>
              </a:tblGrid>
              <a:tr h="65936">
                <a:tc>
                  <a:txBody>
                    <a:bodyPr/>
                    <a:lstStyle/>
                    <a:p>
                      <a:pPr algn="ctr">
                        <a:lnSpc>
                          <a:spcPct val="107000"/>
                        </a:lnSpc>
                      </a:pPr>
                      <a:r>
                        <a:rPr lang="en-ZA" sz="2400" b="1" kern="100" dirty="0">
                          <a:effectLst/>
                          <a:latin typeface="Arial" panose="020B0604020202020204" pitchFamily="34" charset="0"/>
                          <a:cs typeface="Arial" panose="020B0604020202020204" pitchFamily="34" charset="0"/>
                        </a:rPr>
                        <a:t> </a:t>
                      </a:r>
                      <a:r>
                        <a:rPr lang="en-ZA" sz="2000" b="1" kern="100" dirty="0">
                          <a:effectLst/>
                          <a:latin typeface="Arial" panose="020B0604020202020204" pitchFamily="34" charset="0"/>
                          <a:cs typeface="Arial" panose="020B0604020202020204" pitchFamily="34" charset="0"/>
                        </a:rPr>
                        <a:t>Group 2a: </a:t>
                      </a:r>
                      <a:endParaRPr lang="en-ZA" sz="2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7" marR="68577" marT="0" marB="0">
                    <a:lnB w="762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r h="438890">
                <a:tc>
                  <a:txBody>
                    <a:bodyPr/>
                    <a:lstStyle/>
                    <a:p>
                      <a:pPr algn="ctr">
                        <a:lnSpc>
                          <a:spcPct val="107000"/>
                        </a:lnSpc>
                      </a:pPr>
                      <a:r>
                        <a:rPr lang="en-ZA" sz="1800" kern="100" dirty="0">
                          <a:effectLst/>
                          <a:latin typeface="Arial" panose="020B0604020202020204" pitchFamily="34" charset="0"/>
                          <a:cs typeface="Arial" panose="020B0604020202020204" pitchFamily="34" charset="0"/>
                        </a:rPr>
                        <a:t>Critical Systems/WSAs, </a:t>
                      </a:r>
                      <a:endParaRPr lang="en-ZA"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7" marR="68577" marT="0" marB="0">
                    <a:lnT w="762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14355" name="Content Placeholder 2">
            <a:extLst>
              <a:ext uri="{FF2B5EF4-FFF2-40B4-BE49-F238E27FC236}">
                <a16:creationId xmlns:a16="http://schemas.microsoft.com/office/drawing/2014/main" id="{F7DF778E-6760-8F23-48EE-749ED5C0E840}"/>
              </a:ext>
            </a:extLst>
          </p:cNvPr>
          <p:cNvSpPr txBox="1">
            <a:spLocks/>
          </p:cNvSpPr>
          <p:nvPr/>
        </p:nvSpPr>
        <p:spPr bwMode="auto">
          <a:xfrm>
            <a:off x="681038" y="1292226"/>
            <a:ext cx="3128962"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ctr" hangingPunct="1">
              <a:buFont typeface="Calibri" panose="020F0502020204030204" pitchFamily="34" charset="0"/>
              <a:buAutoNum type="arabicPeriod"/>
            </a:pPr>
            <a:r>
              <a:rPr lang="en-ZA" altLang="en-US" sz="1400" dirty="0" err="1"/>
              <a:t>Tokologo</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Kareeberg</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Metsimaholo</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Merafong</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a:t>Rand West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a:t>Blue Crane Route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a:t>Kouga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a:t>Makana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Ndlambe</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Kopanong</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Mantsopa</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Matjhabeng</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Moqhaka</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a:t>Nala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Ngwathe</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a:t>Phumelela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Setsoto</a:t>
            </a:r>
            <a:r>
              <a:rPr lang="en-ZA" altLang="en-US" sz="1400" dirty="0"/>
              <a:t>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err="1"/>
              <a:t>Umkhanyakude</a:t>
            </a:r>
            <a:r>
              <a:rPr lang="en-ZA" altLang="en-US" sz="1400" dirty="0"/>
              <a:t> DM</a:t>
            </a:r>
          </a:p>
          <a:p>
            <a:pPr eaLnBrk="1" fontAlgn="ctr" hangingPunct="1">
              <a:buFont typeface="Calibri" panose="020F0502020204030204" pitchFamily="34" charset="0"/>
              <a:buAutoNum type="arabicPeriod"/>
            </a:pPr>
            <a:r>
              <a:rPr lang="en-ZA" altLang="en-US" sz="1400" dirty="0" err="1"/>
              <a:t>Umzinyathi</a:t>
            </a:r>
            <a:r>
              <a:rPr lang="en-ZA" altLang="en-US" sz="1400" dirty="0"/>
              <a:t> DM</a:t>
            </a:r>
          </a:p>
          <a:p>
            <a:pPr eaLnBrk="1" fontAlgn="ctr" hangingPunct="1">
              <a:buFont typeface="Calibri" panose="020F0502020204030204" pitchFamily="34" charset="0"/>
              <a:buAutoNum type="arabicPeriod"/>
            </a:pPr>
            <a:r>
              <a:rPr lang="en-ZA" altLang="en-US" sz="1400" dirty="0"/>
              <a:t>Zululand DM</a:t>
            </a:r>
          </a:p>
          <a:p>
            <a:pPr eaLnBrk="1" fontAlgn="ctr" hangingPunct="1">
              <a:buFont typeface="Calibri" panose="020F0502020204030204" pitchFamily="34" charset="0"/>
              <a:buAutoNum type="arabicPeriod"/>
            </a:pPr>
            <a:r>
              <a:rPr lang="en-ZA" altLang="en-US" sz="1400" dirty="0"/>
              <a:t>Mogalakwena </a:t>
            </a:r>
            <a:r>
              <a:rPr lang="en-ZA" altLang="en-US" sz="1400" dirty="0" err="1"/>
              <a:t>LM</a:t>
            </a:r>
            <a:endParaRPr lang="en-ZA" altLang="en-US" sz="1400" dirty="0"/>
          </a:p>
          <a:p>
            <a:pPr eaLnBrk="1" fontAlgn="ctr" hangingPunct="1">
              <a:buFont typeface="Calibri" panose="020F0502020204030204" pitchFamily="34" charset="0"/>
              <a:buAutoNum type="arabicPeriod"/>
            </a:pPr>
            <a:r>
              <a:rPr lang="en-ZA" altLang="en-US" sz="1400" dirty="0"/>
              <a:t>Polokwane </a:t>
            </a:r>
            <a:r>
              <a:rPr lang="en-ZA" altLang="en-US" sz="1400" dirty="0" err="1"/>
              <a:t>LM</a:t>
            </a:r>
            <a:endParaRPr lang="en-ZA" altLang="en-US" dirty="0"/>
          </a:p>
        </p:txBody>
      </p:sp>
      <p:sp>
        <p:nvSpPr>
          <p:cNvPr id="14356" name="Content Placeholder 2">
            <a:extLst>
              <a:ext uri="{FF2B5EF4-FFF2-40B4-BE49-F238E27FC236}">
                <a16:creationId xmlns:a16="http://schemas.microsoft.com/office/drawing/2014/main" id="{197AE831-CC76-D7C6-3818-E5F7C3C4350A}"/>
              </a:ext>
            </a:extLst>
          </p:cNvPr>
          <p:cNvSpPr txBox="1">
            <a:spLocks/>
          </p:cNvSpPr>
          <p:nvPr/>
        </p:nvSpPr>
        <p:spPr bwMode="auto">
          <a:xfrm>
            <a:off x="4759325" y="1292226"/>
            <a:ext cx="3496436"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ctr" hangingPunct="1"/>
            <a:r>
              <a:rPr lang="en-ZA" altLang="en-US" sz="1400" dirty="0"/>
              <a:t>23. Thabazimbi </a:t>
            </a:r>
            <a:r>
              <a:rPr lang="en-ZA" altLang="en-US" sz="1400" dirty="0" err="1"/>
              <a:t>LM</a:t>
            </a:r>
            <a:endParaRPr lang="en-ZA" altLang="en-US" sz="1400" dirty="0"/>
          </a:p>
          <a:p>
            <a:pPr eaLnBrk="1" fontAlgn="ctr" hangingPunct="1"/>
            <a:r>
              <a:rPr lang="en-ZA" altLang="en-US" sz="1400" dirty="0"/>
              <a:t>24. Vhembe DM</a:t>
            </a:r>
          </a:p>
          <a:p>
            <a:pPr eaLnBrk="1" fontAlgn="ctr" hangingPunct="1"/>
            <a:r>
              <a:rPr lang="en-ZA" altLang="en-US" sz="1400" dirty="0"/>
              <a:t>25. Bushbuckridge </a:t>
            </a:r>
            <a:r>
              <a:rPr lang="en-ZA" altLang="en-US" sz="1400" dirty="0" err="1"/>
              <a:t>LM</a:t>
            </a:r>
            <a:endParaRPr lang="en-ZA" altLang="en-US" sz="1400" dirty="0"/>
          </a:p>
          <a:p>
            <a:pPr eaLnBrk="1" fontAlgn="ctr" hangingPunct="1"/>
            <a:r>
              <a:rPr lang="en-ZA" altLang="en-US" sz="1400" dirty="0"/>
              <a:t>26. Lekwa </a:t>
            </a:r>
            <a:r>
              <a:rPr lang="en-ZA" altLang="en-US" sz="1400" dirty="0" err="1"/>
              <a:t>LM</a:t>
            </a:r>
            <a:endParaRPr lang="en-ZA" altLang="en-US" sz="1400" dirty="0"/>
          </a:p>
          <a:p>
            <a:pPr eaLnBrk="1" fontAlgn="ctr" hangingPunct="1"/>
            <a:r>
              <a:rPr lang="en-ZA" altLang="en-US" sz="1400" dirty="0"/>
              <a:t>27. Pixley Ka Seme </a:t>
            </a:r>
            <a:r>
              <a:rPr lang="en-ZA" altLang="en-US" sz="1400" dirty="0" err="1"/>
              <a:t>LM</a:t>
            </a:r>
            <a:endParaRPr lang="en-ZA" altLang="en-US" sz="1400" dirty="0"/>
          </a:p>
          <a:p>
            <a:pPr eaLnBrk="1" fontAlgn="ctr" hangingPunct="1"/>
            <a:r>
              <a:rPr lang="en-ZA" altLang="en-US" sz="1400" dirty="0"/>
              <a:t>28. </a:t>
            </a:r>
            <a:r>
              <a:rPr lang="en-ZA" altLang="en-US" sz="1400" dirty="0" err="1"/>
              <a:t>Gamagara</a:t>
            </a:r>
            <a:r>
              <a:rPr lang="en-ZA" altLang="en-US" sz="1400" dirty="0"/>
              <a:t> </a:t>
            </a:r>
            <a:r>
              <a:rPr lang="en-ZA" altLang="en-US" sz="1400" dirty="0" err="1"/>
              <a:t>LM</a:t>
            </a:r>
            <a:endParaRPr lang="en-ZA" altLang="en-US" sz="1400" dirty="0"/>
          </a:p>
          <a:p>
            <a:pPr eaLnBrk="1" fontAlgn="ctr" hangingPunct="1"/>
            <a:r>
              <a:rPr lang="en-ZA" altLang="en-US" sz="1400" dirty="0"/>
              <a:t>29. Nama Khoi </a:t>
            </a:r>
            <a:r>
              <a:rPr lang="en-ZA" altLang="en-US" sz="1400" dirty="0" err="1"/>
              <a:t>LM</a:t>
            </a:r>
            <a:endParaRPr lang="en-ZA" altLang="en-US" sz="1400" dirty="0"/>
          </a:p>
          <a:p>
            <a:pPr eaLnBrk="1" fontAlgn="ctr" hangingPunct="1"/>
            <a:r>
              <a:rPr lang="en-ZA" altLang="en-US" sz="1400" dirty="0"/>
              <a:t>30. Dr. Ruth S </a:t>
            </a:r>
            <a:r>
              <a:rPr lang="en-ZA" altLang="en-US" sz="1400" dirty="0" err="1"/>
              <a:t>Mompati</a:t>
            </a:r>
            <a:r>
              <a:rPr lang="en-ZA" altLang="en-US" sz="1400" dirty="0"/>
              <a:t> DM</a:t>
            </a:r>
          </a:p>
          <a:p>
            <a:pPr eaLnBrk="1" fontAlgn="ctr" hangingPunct="1"/>
            <a:r>
              <a:rPr lang="en-ZA" altLang="en-US" sz="1400" dirty="0"/>
              <a:t>31. </a:t>
            </a:r>
            <a:r>
              <a:rPr lang="en-ZA" altLang="en-US" sz="1400" dirty="0" err="1"/>
              <a:t>Maquassi</a:t>
            </a:r>
            <a:r>
              <a:rPr lang="en-ZA" altLang="en-US" sz="1400" dirty="0"/>
              <a:t> Hills </a:t>
            </a:r>
            <a:r>
              <a:rPr lang="en-ZA" altLang="en-US" sz="1400" dirty="0" err="1"/>
              <a:t>LM</a:t>
            </a:r>
            <a:endParaRPr lang="en-ZA" altLang="en-US" sz="1400" dirty="0"/>
          </a:p>
          <a:p>
            <a:pPr eaLnBrk="1" fontAlgn="ctr" hangingPunct="1"/>
            <a:r>
              <a:rPr lang="en-ZA" altLang="en-US" sz="1400" dirty="0"/>
              <a:t>32. </a:t>
            </a:r>
            <a:r>
              <a:rPr lang="en-ZA" altLang="en-US" sz="1400" dirty="0" err="1"/>
              <a:t>Moretele</a:t>
            </a:r>
            <a:r>
              <a:rPr lang="en-ZA" altLang="en-US" sz="1400" dirty="0"/>
              <a:t> </a:t>
            </a:r>
            <a:r>
              <a:rPr lang="en-ZA" altLang="en-US" sz="1400" dirty="0" err="1"/>
              <a:t>LM</a:t>
            </a:r>
            <a:endParaRPr lang="en-ZA" altLang="en-US" sz="1400" dirty="0"/>
          </a:p>
          <a:p>
            <a:pPr eaLnBrk="1" fontAlgn="ctr" hangingPunct="1"/>
            <a:r>
              <a:rPr lang="en-ZA" altLang="en-US" sz="1400" dirty="0"/>
              <a:t>33. Moses Kotane </a:t>
            </a:r>
            <a:r>
              <a:rPr lang="en-ZA" altLang="en-US" sz="1400" dirty="0" err="1"/>
              <a:t>LM</a:t>
            </a:r>
            <a:endParaRPr lang="en-ZA" altLang="en-US" sz="1400" dirty="0"/>
          </a:p>
          <a:p>
            <a:pPr eaLnBrk="1" fontAlgn="ctr" hangingPunct="1"/>
            <a:r>
              <a:rPr lang="en-ZA" altLang="en-US" sz="1400" dirty="0"/>
              <a:t>34. Ngaka Modiri Molema DM</a:t>
            </a:r>
          </a:p>
          <a:p>
            <a:pPr eaLnBrk="1" fontAlgn="ctr" hangingPunct="1"/>
            <a:r>
              <a:rPr lang="en-ZA" altLang="en-US" sz="1400" dirty="0"/>
              <a:t>35. Langeberg </a:t>
            </a:r>
            <a:r>
              <a:rPr lang="en-ZA" altLang="en-US" sz="1400" dirty="0" err="1"/>
              <a:t>LM</a:t>
            </a:r>
            <a:endParaRPr lang="en-ZA" altLang="en-US" sz="1400" dirty="0"/>
          </a:p>
          <a:p>
            <a:pPr eaLnBrk="1" fontAlgn="ctr" hangingPunct="1"/>
            <a:r>
              <a:rPr lang="en-ZA" altLang="en-US" sz="1400" dirty="0"/>
              <a:t>36. Swellendam </a:t>
            </a:r>
            <a:r>
              <a:rPr lang="en-ZA" altLang="en-US" sz="1400" dirty="0" err="1"/>
              <a:t>LM</a:t>
            </a:r>
            <a:endParaRPr lang="en-ZA" altLang="en-US" sz="1400" dirty="0"/>
          </a:p>
          <a:p>
            <a:pPr eaLnBrk="1" fontAlgn="ctr" hangingPunct="1"/>
            <a:r>
              <a:rPr lang="en-ZA" altLang="en-US" sz="1400" dirty="0"/>
              <a:t>37. Dr Beyers Naude </a:t>
            </a:r>
            <a:r>
              <a:rPr lang="en-ZA" altLang="en-US" sz="1400" dirty="0" err="1"/>
              <a:t>LM</a:t>
            </a:r>
            <a:endParaRPr lang="en-ZA" altLang="en-US" sz="1400" dirty="0"/>
          </a:p>
          <a:p>
            <a:pPr eaLnBrk="1" fontAlgn="ctr" hangingPunct="1"/>
            <a:r>
              <a:rPr lang="en-ZA" altLang="en-US" sz="1400" dirty="0"/>
              <a:t>38. </a:t>
            </a:r>
            <a:r>
              <a:rPr lang="en-ZA" altLang="en-US" sz="1400" dirty="0" err="1"/>
              <a:t>Koukamma</a:t>
            </a:r>
            <a:r>
              <a:rPr lang="en-ZA" altLang="en-US" sz="1400" dirty="0"/>
              <a:t> </a:t>
            </a:r>
            <a:r>
              <a:rPr lang="en-ZA" altLang="en-US" sz="1400" dirty="0" err="1"/>
              <a:t>LM</a:t>
            </a:r>
            <a:endParaRPr lang="en-ZA" altLang="en-US" sz="1400" dirty="0"/>
          </a:p>
          <a:p>
            <a:pPr eaLnBrk="1" fontAlgn="ctr" hangingPunct="1"/>
            <a:r>
              <a:rPr lang="en-ZA" altLang="en-US" sz="1400" dirty="0"/>
              <a:t>39. Sundays River Valley </a:t>
            </a:r>
            <a:r>
              <a:rPr lang="en-ZA" altLang="en-US" sz="1400" dirty="0" err="1"/>
              <a:t>LM</a:t>
            </a:r>
            <a:endParaRPr lang="en-ZA" altLang="en-US" sz="1400" dirty="0"/>
          </a:p>
          <a:p>
            <a:pPr eaLnBrk="1" fontAlgn="ctr" hangingPunct="1"/>
            <a:r>
              <a:rPr lang="en-ZA" altLang="en-US" sz="1400" dirty="0"/>
              <a:t>40. </a:t>
            </a:r>
            <a:r>
              <a:rPr lang="en-ZA" altLang="en-US" sz="1400" dirty="0" err="1"/>
              <a:t>Mafube</a:t>
            </a:r>
            <a:r>
              <a:rPr lang="en-ZA" altLang="en-US" sz="1400" dirty="0"/>
              <a:t> </a:t>
            </a:r>
            <a:r>
              <a:rPr lang="en-ZA" altLang="en-US" sz="1400" dirty="0" err="1"/>
              <a:t>LM</a:t>
            </a:r>
            <a:endParaRPr lang="en-ZA" altLang="en-US" sz="1400" dirty="0"/>
          </a:p>
          <a:p>
            <a:pPr eaLnBrk="1" fontAlgn="ctr" hangingPunct="1"/>
            <a:r>
              <a:rPr lang="en-ZA" altLang="en-US" sz="1400" dirty="0"/>
              <a:t>41. Maluti-a-</a:t>
            </a:r>
            <a:r>
              <a:rPr lang="en-ZA" altLang="en-US" sz="1400" dirty="0" err="1"/>
              <a:t>Phofung</a:t>
            </a:r>
            <a:r>
              <a:rPr lang="en-ZA" altLang="en-US" sz="1400" dirty="0"/>
              <a:t> </a:t>
            </a:r>
            <a:r>
              <a:rPr lang="en-ZA" altLang="en-US" sz="1400" dirty="0" err="1"/>
              <a:t>LM</a:t>
            </a:r>
            <a:endParaRPr lang="en-ZA" altLang="en-US" sz="1400" dirty="0"/>
          </a:p>
          <a:p>
            <a:pPr eaLnBrk="1" fontAlgn="ctr" hangingPunct="1"/>
            <a:r>
              <a:rPr lang="en-ZA" altLang="en-US" sz="1400" dirty="0"/>
              <a:t>42. </a:t>
            </a:r>
            <a:r>
              <a:rPr lang="en-ZA" altLang="en-US" sz="1400" dirty="0" err="1"/>
              <a:t>Masilonyana</a:t>
            </a:r>
            <a:r>
              <a:rPr lang="en-ZA" altLang="en-US" sz="1400" dirty="0"/>
              <a:t> </a:t>
            </a:r>
            <a:r>
              <a:rPr lang="en-ZA" altLang="en-US" sz="1400" dirty="0" err="1"/>
              <a:t>LM</a:t>
            </a:r>
            <a:endParaRPr lang="en-ZA" altLang="en-US" sz="1400" dirty="0"/>
          </a:p>
          <a:p>
            <a:pPr eaLnBrk="1" fontAlgn="ctr" hangingPunct="1"/>
            <a:r>
              <a:rPr lang="en-ZA" altLang="en-US" sz="1400" dirty="0"/>
              <a:t>43. </a:t>
            </a:r>
            <a:r>
              <a:rPr lang="en-ZA" altLang="en-US" sz="1400" dirty="0" err="1"/>
              <a:t>Mohokare</a:t>
            </a:r>
            <a:r>
              <a:rPr lang="en-ZA" altLang="en-US" sz="1400" dirty="0"/>
              <a:t> </a:t>
            </a:r>
            <a:r>
              <a:rPr lang="en-ZA" altLang="en-US" sz="1400" dirty="0" err="1"/>
              <a:t>LM</a:t>
            </a:r>
            <a:endParaRPr lang="en-ZA" altLang="en-US" sz="1400" dirty="0"/>
          </a:p>
          <a:p>
            <a:pPr eaLnBrk="1" fontAlgn="ctr" hangingPunct="1"/>
            <a:r>
              <a:rPr lang="en-ZA" altLang="en-US" sz="1400" dirty="0"/>
              <a:t>44. Albert Luthuli </a:t>
            </a:r>
            <a:r>
              <a:rPr lang="en-ZA" altLang="en-US" sz="1400" dirty="0" err="1"/>
              <a:t>LM</a:t>
            </a:r>
            <a:endParaRPr lang="en-ZA" altLang="en-US" sz="1400" dirty="0"/>
          </a:p>
          <a:p>
            <a:pPr eaLnBrk="1" fontAlgn="ctr" hangingPunct="1"/>
            <a:r>
              <a:rPr lang="en-ZA" altLang="en-US" sz="1400" dirty="0"/>
              <a:t>45. </a:t>
            </a:r>
            <a:r>
              <a:rPr lang="en-ZA" altLang="en-US" sz="1400" dirty="0" err="1"/>
              <a:t>Dipaleseng</a:t>
            </a:r>
            <a:r>
              <a:rPr lang="en-ZA" altLang="en-US" sz="1400" dirty="0"/>
              <a:t> </a:t>
            </a:r>
            <a:r>
              <a:rPr lang="en-ZA" altLang="en-US" sz="1400" dirty="0" err="1"/>
              <a:t>LM</a:t>
            </a:r>
            <a:endParaRPr lang="en-ZA" altLang="en-US" sz="1400" dirty="0"/>
          </a:p>
        </p:txBody>
      </p:sp>
      <p:sp>
        <p:nvSpPr>
          <p:cNvPr id="14357" name="Content Placeholder 2">
            <a:extLst>
              <a:ext uri="{FF2B5EF4-FFF2-40B4-BE49-F238E27FC236}">
                <a16:creationId xmlns:a16="http://schemas.microsoft.com/office/drawing/2014/main" id="{88A17D03-FF0F-0ACF-697C-A5DEDD2051BA}"/>
              </a:ext>
            </a:extLst>
          </p:cNvPr>
          <p:cNvSpPr txBox="1">
            <a:spLocks/>
          </p:cNvSpPr>
          <p:nvPr/>
        </p:nvSpPr>
        <p:spPr bwMode="auto">
          <a:xfrm>
            <a:off x="9065212" y="1292226"/>
            <a:ext cx="3126788"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ctr" hangingPunct="1"/>
            <a:r>
              <a:rPr lang="en-ZA" altLang="en-US" sz="1400" dirty="0"/>
              <a:t>46. </a:t>
            </a:r>
            <a:r>
              <a:rPr lang="en-ZA" altLang="en-US" sz="1400" dirty="0" err="1"/>
              <a:t>Msukaligwa</a:t>
            </a:r>
            <a:r>
              <a:rPr lang="en-ZA" altLang="en-US" sz="1400" dirty="0"/>
              <a:t> </a:t>
            </a:r>
            <a:r>
              <a:rPr lang="en-ZA" altLang="en-US" sz="1400" dirty="0" err="1"/>
              <a:t>LM</a:t>
            </a:r>
            <a:endParaRPr lang="en-ZA" altLang="en-US" sz="1400" dirty="0"/>
          </a:p>
          <a:p>
            <a:pPr eaLnBrk="1" fontAlgn="ctr" hangingPunct="1"/>
            <a:r>
              <a:rPr lang="en-ZA" altLang="en-US" sz="1400" dirty="0"/>
              <a:t>47. Thaba </a:t>
            </a:r>
            <a:r>
              <a:rPr lang="en-ZA" altLang="en-US" sz="1400" dirty="0" err="1"/>
              <a:t>Chweu</a:t>
            </a:r>
            <a:r>
              <a:rPr lang="en-ZA" altLang="en-US" sz="1400" dirty="0"/>
              <a:t> </a:t>
            </a:r>
            <a:r>
              <a:rPr lang="en-ZA" altLang="en-US" sz="1400" dirty="0" err="1"/>
              <a:t>LM</a:t>
            </a:r>
            <a:endParaRPr lang="en-ZA" altLang="en-US" sz="1400" dirty="0"/>
          </a:p>
          <a:p>
            <a:pPr eaLnBrk="1" fontAlgn="ctr" hangingPunct="1"/>
            <a:r>
              <a:rPr lang="en-ZA" altLang="en-US" sz="1400" dirty="0"/>
              <a:t>48. !Kai! Garib </a:t>
            </a:r>
            <a:r>
              <a:rPr lang="en-ZA" altLang="en-US" sz="1400" dirty="0" err="1"/>
              <a:t>LM</a:t>
            </a:r>
            <a:endParaRPr lang="en-ZA" altLang="en-US" sz="1400" dirty="0"/>
          </a:p>
          <a:p>
            <a:pPr eaLnBrk="1" fontAlgn="ctr" hangingPunct="1"/>
            <a:r>
              <a:rPr lang="en-ZA" altLang="en-US" sz="1400" dirty="0"/>
              <a:t>49. !</a:t>
            </a:r>
            <a:r>
              <a:rPr lang="en-ZA" altLang="en-US" sz="1400" dirty="0" err="1"/>
              <a:t>Kheis</a:t>
            </a:r>
            <a:r>
              <a:rPr lang="en-ZA" altLang="en-US" sz="1400" dirty="0"/>
              <a:t> </a:t>
            </a:r>
            <a:r>
              <a:rPr lang="en-ZA" altLang="en-US" sz="1400" dirty="0" err="1"/>
              <a:t>LM</a:t>
            </a:r>
            <a:endParaRPr lang="en-ZA" altLang="en-US" sz="1400" dirty="0"/>
          </a:p>
          <a:p>
            <a:pPr eaLnBrk="1" fontAlgn="ctr" hangingPunct="1"/>
            <a:r>
              <a:rPr lang="en-ZA" altLang="en-US" sz="1400" dirty="0"/>
              <a:t>50. </a:t>
            </a:r>
            <a:r>
              <a:rPr lang="en-ZA" altLang="en-US" sz="1400" dirty="0" err="1"/>
              <a:t>Dikgatlong</a:t>
            </a:r>
            <a:r>
              <a:rPr lang="en-ZA" altLang="en-US" sz="1400" dirty="0"/>
              <a:t> </a:t>
            </a:r>
            <a:r>
              <a:rPr lang="en-ZA" altLang="en-US" sz="1400" dirty="0" err="1"/>
              <a:t>LM</a:t>
            </a:r>
            <a:endParaRPr lang="en-ZA" altLang="en-US" sz="1400" dirty="0"/>
          </a:p>
          <a:p>
            <a:pPr eaLnBrk="1" fontAlgn="ctr" hangingPunct="1"/>
            <a:r>
              <a:rPr lang="en-ZA" altLang="en-US" sz="1400" dirty="0"/>
              <a:t>51. </a:t>
            </a:r>
            <a:r>
              <a:rPr lang="en-ZA" altLang="en-US" sz="1400" dirty="0" err="1"/>
              <a:t>Emthanjeni</a:t>
            </a:r>
            <a:r>
              <a:rPr lang="en-ZA" altLang="en-US" sz="1400" dirty="0"/>
              <a:t> </a:t>
            </a:r>
            <a:r>
              <a:rPr lang="en-ZA" altLang="en-US" sz="1400" dirty="0" err="1"/>
              <a:t>LM</a:t>
            </a:r>
            <a:endParaRPr lang="en-ZA" altLang="en-US" sz="1400" dirty="0"/>
          </a:p>
          <a:p>
            <a:pPr eaLnBrk="1" fontAlgn="ctr" hangingPunct="1"/>
            <a:r>
              <a:rPr lang="en-ZA" altLang="en-US" sz="1400" dirty="0"/>
              <a:t>52. Ga-</a:t>
            </a:r>
            <a:r>
              <a:rPr lang="en-ZA" altLang="en-US" sz="1400" dirty="0" err="1"/>
              <a:t>Segonyana</a:t>
            </a:r>
            <a:r>
              <a:rPr lang="en-ZA" altLang="en-US" sz="1400" dirty="0"/>
              <a:t> </a:t>
            </a:r>
            <a:r>
              <a:rPr lang="en-ZA" altLang="en-US" sz="1400" dirty="0" err="1"/>
              <a:t>LM</a:t>
            </a:r>
            <a:endParaRPr lang="en-ZA" altLang="en-US" sz="1400" dirty="0"/>
          </a:p>
          <a:p>
            <a:pPr eaLnBrk="1" fontAlgn="ctr" hangingPunct="1"/>
            <a:r>
              <a:rPr lang="en-ZA" altLang="en-US" sz="1400" dirty="0"/>
              <a:t>53. Joe </a:t>
            </a:r>
            <a:r>
              <a:rPr lang="en-ZA" altLang="en-US" sz="1400" dirty="0" err="1"/>
              <a:t>Morolong</a:t>
            </a:r>
            <a:r>
              <a:rPr lang="en-ZA" altLang="en-US" sz="1400" dirty="0"/>
              <a:t> </a:t>
            </a:r>
            <a:r>
              <a:rPr lang="en-ZA" altLang="en-US" sz="1400" dirty="0" err="1"/>
              <a:t>LM</a:t>
            </a:r>
            <a:endParaRPr lang="en-ZA" altLang="en-US" sz="1400" dirty="0"/>
          </a:p>
          <a:p>
            <a:pPr eaLnBrk="1" fontAlgn="ctr" hangingPunct="1"/>
            <a:r>
              <a:rPr lang="en-ZA" altLang="en-US" sz="1400" dirty="0"/>
              <a:t>54. </a:t>
            </a:r>
            <a:r>
              <a:rPr lang="en-ZA" altLang="en-US" sz="1400" dirty="0" err="1"/>
              <a:t>Kamiesberg</a:t>
            </a:r>
            <a:r>
              <a:rPr lang="en-ZA" altLang="en-US" sz="1400" dirty="0"/>
              <a:t> </a:t>
            </a:r>
            <a:r>
              <a:rPr lang="en-ZA" altLang="en-US" sz="1400" dirty="0" err="1"/>
              <a:t>LM</a:t>
            </a:r>
            <a:endParaRPr lang="en-ZA" altLang="en-US" sz="1400" dirty="0"/>
          </a:p>
          <a:p>
            <a:pPr eaLnBrk="1" fontAlgn="ctr" hangingPunct="1"/>
            <a:r>
              <a:rPr lang="en-ZA" altLang="en-US" sz="1400" dirty="0"/>
              <a:t>55. Karoo Hoogland </a:t>
            </a:r>
            <a:r>
              <a:rPr lang="en-ZA" altLang="en-US" sz="1400" dirty="0" err="1"/>
              <a:t>LM</a:t>
            </a:r>
            <a:endParaRPr lang="en-ZA" altLang="en-US" sz="1400" dirty="0"/>
          </a:p>
          <a:p>
            <a:pPr eaLnBrk="1" fontAlgn="ctr" hangingPunct="1"/>
            <a:r>
              <a:rPr lang="en-ZA" altLang="en-US" sz="1400" dirty="0"/>
              <a:t>56. </a:t>
            </a:r>
            <a:r>
              <a:rPr lang="en-ZA" altLang="en-US" sz="1400" dirty="0" err="1"/>
              <a:t>Kgatelopele</a:t>
            </a:r>
            <a:r>
              <a:rPr lang="en-ZA" altLang="en-US" sz="1400" dirty="0"/>
              <a:t> </a:t>
            </a:r>
            <a:r>
              <a:rPr lang="en-ZA" altLang="en-US" sz="1400" dirty="0" err="1"/>
              <a:t>LM</a:t>
            </a:r>
            <a:endParaRPr lang="en-ZA" altLang="en-US" sz="1400" dirty="0"/>
          </a:p>
          <a:p>
            <a:pPr eaLnBrk="1" fontAlgn="ctr" hangingPunct="1"/>
            <a:r>
              <a:rPr lang="en-ZA" altLang="en-US" sz="1400" dirty="0"/>
              <a:t>57. Khai-Ma </a:t>
            </a:r>
            <a:r>
              <a:rPr lang="en-ZA" altLang="en-US" sz="1400" dirty="0" err="1"/>
              <a:t>LM</a:t>
            </a:r>
            <a:endParaRPr lang="en-ZA" altLang="en-US" sz="1400" dirty="0"/>
          </a:p>
          <a:p>
            <a:pPr eaLnBrk="1" fontAlgn="ctr" hangingPunct="1"/>
            <a:r>
              <a:rPr lang="en-ZA" altLang="en-US" sz="1400" dirty="0"/>
              <a:t>58. </a:t>
            </a:r>
            <a:r>
              <a:rPr lang="en-ZA" altLang="en-US" sz="1400" dirty="0" err="1"/>
              <a:t>Magareng</a:t>
            </a:r>
            <a:r>
              <a:rPr lang="en-ZA" altLang="en-US" sz="1400" dirty="0"/>
              <a:t> </a:t>
            </a:r>
            <a:r>
              <a:rPr lang="en-ZA" altLang="en-US" sz="1400" dirty="0" err="1"/>
              <a:t>LM</a:t>
            </a:r>
            <a:endParaRPr lang="en-ZA" altLang="en-US" sz="1400" dirty="0"/>
          </a:p>
          <a:p>
            <a:pPr eaLnBrk="1" fontAlgn="ctr" hangingPunct="1"/>
            <a:r>
              <a:rPr lang="en-ZA" altLang="en-US" sz="1400" dirty="0"/>
              <a:t>59. </a:t>
            </a:r>
            <a:r>
              <a:rPr lang="en-ZA" altLang="en-US" sz="1400" dirty="0" err="1"/>
              <a:t>Phokwane</a:t>
            </a:r>
            <a:r>
              <a:rPr lang="en-ZA" altLang="en-US" sz="1400" dirty="0"/>
              <a:t> </a:t>
            </a:r>
            <a:r>
              <a:rPr lang="en-ZA" altLang="en-US" sz="1400" dirty="0" err="1"/>
              <a:t>LM</a:t>
            </a:r>
            <a:endParaRPr lang="en-ZA" altLang="en-US" sz="1400" dirty="0"/>
          </a:p>
          <a:p>
            <a:pPr eaLnBrk="1" fontAlgn="ctr" hangingPunct="1"/>
            <a:r>
              <a:rPr lang="en-ZA" altLang="en-US" sz="1400" dirty="0"/>
              <a:t>60. </a:t>
            </a:r>
            <a:r>
              <a:rPr lang="en-ZA" altLang="en-US" sz="1400" dirty="0" err="1"/>
              <a:t>Renosterberg</a:t>
            </a:r>
            <a:r>
              <a:rPr lang="en-ZA" altLang="en-US" sz="1400" dirty="0"/>
              <a:t> </a:t>
            </a:r>
            <a:r>
              <a:rPr lang="en-ZA" altLang="en-US" sz="1400" dirty="0" err="1"/>
              <a:t>LM</a:t>
            </a:r>
            <a:endParaRPr lang="en-ZA" altLang="en-US" sz="1400" dirty="0"/>
          </a:p>
          <a:p>
            <a:pPr eaLnBrk="1" fontAlgn="ctr" hangingPunct="1"/>
            <a:r>
              <a:rPr lang="en-ZA" altLang="en-US" sz="1400" dirty="0"/>
              <a:t>61. </a:t>
            </a:r>
            <a:r>
              <a:rPr lang="en-ZA" altLang="en-US" sz="1400" dirty="0" err="1"/>
              <a:t>Richtersveld</a:t>
            </a:r>
            <a:r>
              <a:rPr lang="en-ZA" altLang="en-US" sz="1400" dirty="0"/>
              <a:t> </a:t>
            </a:r>
            <a:r>
              <a:rPr lang="en-ZA" altLang="en-US" sz="1400" dirty="0" err="1"/>
              <a:t>LM</a:t>
            </a:r>
            <a:endParaRPr lang="en-ZA" altLang="en-US" sz="1400" dirty="0"/>
          </a:p>
          <a:p>
            <a:pPr eaLnBrk="1" fontAlgn="ctr" hangingPunct="1"/>
            <a:r>
              <a:rPr lang="en-ZA" altLang="en-US" sz="1400" dirty="0"/>
              <a:t>62. </a:t>
            </a:r>
            <a:r>
              <a:rPr lang="en-ZA" altLang="en-US" sz="1400" dirty="0" err="1"/>
              <a:t>Siyancuma</a:t>
            </a:r>
            <a:r>
              <a:rPr lang="en-ZA" altLang="en-US" sz="1400" dirty="0"/>
              <a:t> </a:t>
            </a:r>
            <a:r>
              <a:rPr lang="en-ZA" altLang="en-US" sz="1400" dirty="0" err="1"/>
              <a:t>LM</a:t>
            </a:r>
            <a:endParaRPr lang="en-ZA" altLang="en-US" sz="1400" dirty="0"/>
          </a:p>
          <a:p>
            <a:pPr eaLnBrk="1" fontAlgn="ctr" hangingPunct="1"/>
            <a:r>
              <a:rPr lang="en-ZA" altLang="en-US" sz="1400" dirty="0"/>
              <a:t>63. Ubuntu </a:t>
            </a:r>
            <a:r>
              <a:rPr lang="en-ZA" altLang="en-US" sz="1400" dirty="0" err="1"/>
              <a:t>LM</a:t>
            </a:r>
            <a:endParaRPr lang="en-ZA" altLang="en-US" sz="1400" dirty="0"/>
          </a:p>
          <a:p>
            <a:pPr eaLnBrk="1" fontAlgn="ctr" hangingPunct="1"/>
            <a:r>
              <a:rPr lang="en-ZA" altLang="en-US" sz="1400" dirty="0"/>
              <a:t>64. </a:t>
            </a:r>
            <a:r>
              <a:rPr lang="en-ZA" altLang="en-US" sz="1400" dirty="0" err="1"/>
              <a:t>Umsobomvu</a:t>
            </a:r>
            <a:r>
              <a:rPr lang="en-ZA" altLang="en-US" sz="1400" dirty="0"/>
              <a:t> </a:t>
            </a:r>
            <a:r>
              <a:rPr lang="en-ZA" altLang="en-US" sz="1400" dirty="0" err="1"/>
              <a:t>LM</a:t>
            </a:r>
            <a:endParaRPr lang="en-ZA" altLang="en-US" sz="1400" dirty="0"/>
          </a:p>
          <a:p>
            <a:pPr eaLnBrk="1" fontAlgn="ctr" hangingPunct="1"/>
            <a:r>
              <a:rPr lang="en-ZA" altLang="en-US" sz="1400" dirty="0"/>
              <a:t>65. </a:t>
            </a:r>
            <a:r>
              <a:rPr lang="en-ZA" altLang="en-US" sz="1400" dirty="0" err="1"/>
              <a:t>Kgetlengrivier</a:t>
            </a:r>
            <a:r>
              <a:rPr lang="en-ZA" altLang="en-US" sz="1400" dirty="0"/>
              <a:t> </a:t>
            </a:r>
            <a:r>
              <a:rPr lang="en-ZA" altLang="en-US" sz="1400" dirty="0" err="1"/>
              <a:t>LM</a:t>
            </a:r>
            <a:endParaRPr lang="en-ZA" altLang="en-US" sz="1400" dirty="0"/>
          </a:p>
          <a:p>
            <a:pPr eaLnBrk="1" fontAlgn="ctr" hangingPunct="1"/>
            <a:r>
              <a:rPr lang="en-ZA" altLang="en-US" sz="1400" dirty="0"/>
              <a:t>66. </a:t>
            </a:r>
            <a:r>
              <a:rPr lang="en-ZA" altLang="en-US" sz="1400" dirty="0" err="1"/>
              <a:t>Kannaland</a:t>
            </a:r>
            <a:r>
              <a:rPr lang="en-ZA" altLang="en-US" sz="1400" dirty="0"/>
              <a:t> </a:t>
            </a:r>
            <a:r>
              <a:rPr lang="en-ZA" altLang="en-US" sz="1400" dirty="0" err="1"/>
              <a:t>LM</a:t>
            </a:r>
            <a:endParaRPr lang="en-ZA" altLang="en-US" sz="1400" dirty="0"/>
          </a:p>
          <a:p>
            <a:pPr eaLnBrk="1" fontAlgn="ctr" hangingPunct="1"/>
            <a:r>
              <a:rPr lang="en-ZA" altLang="en-US" sz="1400" dirty="0"/>
              <a:t>67. Prince Albert </a:t>
            </a:r>
            <a:r>
              <a:rPr lang="en-ZA" altLang="en-US" sz="1400" dirty="0" err="1"/>
              <a:t>LM</a:t>
            </a:r>
            <a:endParaRPr lang="en-ZA"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1A51-CE2E-D64F-9661-D16F5B020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4E442-0653-E4F9-E93B-7E1BD33EDC9F}"/>
              </a:ext>
            </a:extLst>
          </p:cNvPr>
          <p:cNvSpPr>
            <a:spLocks noGrp="1"/>
          </p:cNvSpPr>
          <p:nvPr>
            <p:ph type="title"/>
          </p:nvPr>
        </p:nvSpPr>
        <p:spPr>
          <a:xfrm>
            <a:off x="560833" y="424211"/>
            <a:ext cx="11365228" cy="540350"/>
          </a:xfrm>
        </p:spPr>
        <p:txBody>
          <a:bodyPr/>
          <a:lstStyle/>
          <a:p>
            <a:pPr algn="l"/>
            <a:r>
              <a:rPr lang="en-ZA" sz="2399" dirty="0">
                <a:latin typeface="+mj-lt"/>
              </a:rPr>
              <a:t>Agenda for Group 2a work: Five Pillars of Focus</a:t>
            </a:r>
          </a:p>
        </p:txBody>
      </p:sp>
      <p:sp>
        <p:nvSpPr>
          <p:cNvPr id="3" name="Content Placeholder 2">
            <a:extLst>
              <a:ext uri="{FF2B5EF4-FFF2-40B4-BE49-F238E27FC236}">
                <a16:creationId xmlns:a16="http://schemas.microsoft.com/office/drawing/2014/main" id="{564AD2FC-9148-083A-EDE0-76E1D362953E}"/>
              </a:ext>
            </a:extLst>
          </p:cNvPr>
          <p:cNvSpPr>
            <a:spLocks noGrp="1"/>
          </p:cNvSpPr>
          <p:nvPr>
            <p:ph idx="1"/>
          </p:nvPr>
        </p:nvSpPr>
        <p:spPr>
          <a:xfrm>
            <a:off x="424202" y="1201648"/>
            <a:ext cx="11070336" cy="4881422"/>
          </a:xfrm>
        </p:spPr>
        <p:txBody>
          <a:bodyPr/>
          <a:lstStyle/>
          <a:p>
            <a:pPr marL="0" indent="0">
              <a:spcBef>
                <a:spcPts val="1800"/>
              </a:spcBef>
              <a:buNone/>
              <a:defRPr/>
            </a:pPr>
            <a:endParaRPr lang="en-US" altLang="en-US" sz="1999" dirty="0"/>
          </a:p>
          <a:p>
            <a:pPr marL="457167" indent="-457167">
              <a:spcBef>
                <a:spcPts val="1800"/>
              </a:spcBef>
              <a:buFont typeface="+mj-lt"/>
              <a:buAutoNum type="arabicPeriod"/>
              <a:defRPr/>
            </a:pPr>
            <a:endParaRPr lang="en-US" altLang="en-US" sz="1999" dirty="0"/>
          </a:p>
          <a:p>
            <a:pPr marL="457167" indent="-457167">
              <a:spcBef>
                <a:spcPts val="1800"/>
              </a:spcBef>
              <a:buFont typeface="+mj-lt"/>
              <a:buAutoNum type="arabicPeriod"/>
              <a:defRPr/>
            </a:pPr>
            <a:endParaRPr lang="en-US" altLang="en-US" sz="1999" dirty="0"/>
          </a:p>
        </p:txBody>
      </p:sp>
      <p:sp>
        <p:nvSpPr>
          <p:cNvPr id="4" name="Slide Number Placeholder 3">
            <a:extLst>
              <a:ext uri="{FF2B5EF4-FFF2-40B4-BE49-F238E27FC236}">
                <a16:creationId xmlns:a16="http://schemas.microsoft.com/office/drawing/2014/main" id="{35C04BFA-BC14-5B4B-9FB4-AB242BCC22FD}"/>
              </a:ext>
            </a:extLst>
          </p:cNvPr>
          <p:cNvSpPr>
            <a:spLocks noGrp="1"/>
          </p:cNvSpPr>
          <p:nvPr>
            <p:ph type="sldNum" sz="quarter" idx="12"/>
          </p:nvPr>
        </p:nvSpPr>
        <p:spPr>
          <a:xfrm>
            <a:off x="9954870" y="6320159"/>
            <a:ext cx="2844688" cy="365111"/>
          </a:xfrm>
        </p:spPr>
        <p:txBody>
          <a:bodyPr/>
          <a:lstStyle/>
          <a:p>
            <a:pPr algn="ctr" rtl="0">
              <a:defRPr/>
            </a:pPr>
            <a:fld id="{6E6B949B-FF25-4512-A6F3-1B8E765DDD27}" type="slidenum">
              <a:rPr lang="en-US" altLang="en-US"/>
              <a:pPr algn="ctr" rtl="0">
                <a:defRPr/>
              </a:pPr>
              <a:t>3</a:t>
            </a:fld>
            <a:endParaRPr lang="en-US" altLang="en-US" dirty="0"/>
          </a:p>
        </p:txBody>
      </p:sp>
      <p:graphicFrame>
        <p:nvGraphicFramePr>
          <p:cNvPr id="6" name="Table 5">
            <a:extLst>
              <a:ext uri="{FF2B5EF4-FFF2-40B4-BE49-F238E27FC236}">
                <a16:creationId xmlns:a16="http://schemas.microsoft.com/office/drawing/2014/main" id="{A3F4959C-F5B9-1D74-03CC-ABAF31BD9448}"/>
              </a:ext>
            </a:extLst>
          </p:cNvPr>
          <p:cNvGraphicFramePr>
            <a:graphicFrameLocks noGrp="1"/>
          </p:cNvGraphicFramePr>
          <p:nvPr/>
        </p:nvGraphicFramePr>
        <p:xfrm>
          <a:off x="187747" y="1201648"/>
          <a:ext cx="11543248" cy="4007699"/>
        </p:xfrm>
        <a:graphic>
          <a:graphicData uri="http://schemas.openxmlformats.org/drawingml/2006/table">
            <a:tbl>
              <a:tblPr firstRow="1" bandRow="1">
                <a:tableStyleId>{B301B821-A1FF-4177-AEE7-76D212191A09}</a:tableStyleId>
              </a:tblPr>
              <a:tblGrid>
                <a:gridCol w="2885812">
                  <a:extLst>
                    <a:ext uri="{9D8B030D-6E8A-4147-A177-3AD203B41FA5}">
                      <a16:colId xmlns:a16="http://schemas.microsoft.com/office/drawing/2014/main" val="579803468"/>
                    </a:ext>
                  </a:extLst>
                </a:gridCol>
                <a:gridCol w="2885812">
                  <a:extLst>
                    <a:ext uri="{9D8B030D-6E8A-4147-A177-3AD203B41FA5}">
                      <a16:colId xmlns:a16="http://schemas.microsoft.com/office/drawing/2014/main" val="2399426546"/>
                    </a:ext>
                  </a:extLst>
                </a:gridCol>
                <a:gridCol w="2885812">
                  <a:extLst>
                    <a:ext uri="{9D8B030D-6E8A-4147-A177-3AD203B41FA5}">
                      <a16:colId xmlns:a16="http://schemas.microsoft.com/office/drawing/2014/main" val="4277723628"/>
                    </a:ext>
                  </a:extLst>
                </a:gridCol>
                <a:gridCol w="2885812">
                  <a:extLst>
                    <a:ext uri="{9D8B030D-6E8A-4147-A177-3AD203B41FA5}">
                      <a16:colId xmlns:a16="http://schemas.microsoft.com/office/drawing/2014/main" val="1920328524"/>
                    </a:ext>
                  </a:extLst>
                </a:gridCol>
              </a:tblGrid>
              <a:tr h="359311">
                <a:tc>
                  <a:txBody>
                    <a:bodyPr/>
                    <a:lstStyle/>
                    <a:p>
                      <a:r>
                        <a:rPr lang="en-ZA" sz="1800" dirty="0">
                          <a:latin typeface="Arial" panose="020B0604020202020204" pitchFamily="34" charset="0"/>
                          <a:cs typeface="Arial" panose="020B0604020202020204" pitchFamily="34" charset="0"/>
                        </a:rPr>
                        <a:t>Pillars</a:t>
                      </a:r>
                    </a:p>
                  </a:txBody>
                  <a:tcPr marL="82918" marR="82918" marT="41459" marB="41459"/>
                </a:tc>
                <a:tc>
                  <a:txBody>
                    <a:bodyPr/>
                    <a:lstStyle/>
                    <a:p>
                      <a:r>
                        <a:rPr lang="en-ZA" sz="1800" dirty="0">
                          <a:latin typeface="Arial" panose="020B0604020202020204" pitchFamily="34" charset="0"/>
                          <a:cs typeface="Arial" panose="020B0604020202020204" pitchFamily="34" charset="0"/>
                        </a:rPr>
                        <a:t>Action</a:t>
                      </a:r>
                    </a:p>
                  </a:txBody>
                  <a:tcPr marL="82918" marR="82918" marT="41459" marB="41459"/>
                </a:tc>
                <a:tc>
                  <a:txBody>
                    <a:bodyPr/>
                    <a:lstStyle/>
                    <a:p>
                      <a:r>
                        <a:rPr lang="en-ZA" sz="1800" dirty="0">
                          <a:latin typeface="Arial" panose="020B0604020202020204" pitchFamily="34" charset="0"/>
                          <a:cs typeface="Arial" panose="020B0604020202020204" pitchFamily="34" charset="0"/>
                        </a:rPr>
                        <a:t>Responsibility</a:t>
                      </a:r>
                    </a:p>
                  </a:txBody>
                  <a:tcPr marL="82918" marR="82918" marT="41459" marB="41459"/>
                </a:tc>
                <a:tc>
                  <a:txBody>
                    <a:bodyPr/>
                    <a:lstStyle/>
                    <a:p>
                      <a:r>
                        <a:rPr lang="en-ZA" sz="1800" dirty="0">
                          <a:latin typeface="Arial" panose="020B0604020202020204" pitchFamily="34" charset="0"/>
                          <a:cs typeface="Arial" panose="020B0604020202020204" pitchFamily="34" charset="0"/>
                        </a:rPr>
                        <a:t>Timeframe</a:t>
                      </a:r>
                    </a:p>
                  </a:txBody>
                  <a:tcPr marL="82918" marR="82918" marT="41459" marB="41459"/>
                </a:tc>
                <a:extLst>
                  <a:ext uri="{0D108BD9-81ED-4DB2-BD59-A6C34878D82A}">
                    <a16:rowId xmlns:a16="http://schemas.microsoft.com/office/drawing/2014/main" val="2162364220"/>
                  </a:ext>
                </a:extLst>
              </a:tr>
              <a:tr h="912097">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An Implementation and Delivery Model</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3486891272"/>
                  </a:ext>
                </a:extLst>
              </a:tr>
              <a:tr h="1188490">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Financial Viability of the Water and Sanitation Sector</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313106824"/>
                  </a:ext>
                </a:extLst>
              </a:tr>
              <a:tr h="912097">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Technical and Operational Capacity</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696232824"/>
                  </a:ext>
                </a:extLst>
              </a:tr>
              <a:tr h="635704">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Efficiency of the System</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4176292081"/>
                  </a:ext>
                </a:extLst>
              </a:tr>
            </a:tbl>
          </a:graphicData>
        </a:graphic>
      </p:graphicFrame>
    </p:spTree>
    <p:extLst>
      <p:ext uri="{BB962C8B-B14F-4D97-AF65-F5344CB8AC3E}">
        <p14:creationId xmlns:p14="http://schemas.microsoft.com/office/powerpoint/2010/main" val="3896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730193"/>
            <a:ext cx="11741586" cy="6335068"/>
          </a:xfrm>
          <a:prstGeom prst="rect">
            <a:avLst/>
          </a:prstGeom>
          <a:noFill/>
          <a:ln>
            <a:noFill/>
          </a:ln>
        </p:spPr>
        <p:txBody>
          <a:bodyPr wrap="square" rtlCol="0">
            <a:spAutoFit/>
          </a:bodyPr>
          <a:lstStyle/>
          <a:p>
            <a:pPr algn="just">
              <a:spcBef>
                <a:spcPts val="1200"/>
              </a:spcBef>
            </a:pPr>
            <a:r>
              <a:rPr lang="en-ZA" b="1" dirty="0"/>
              <a:t>Introduction</a:t>
            </a:r>
          </a:p>
          <a:p>
            <a:pPr algn="just">
              <a:spcBef>
                <a:spcPts val="1200"/>
              </a:spcBef>
            </a:pPr>
            <a:r>
              <a:rPr lang="en-ZA" dirty="0"/>
              <a:t>This group c</a:t>
            </a:r>
            <a:r>
              <a:rPr lang="en-ZA" sz="1800" dirty="0"/>
              <a:t>onsists of 67 municipalities that scored critical on average across their water supply systems and/or wastewater systems in the 2023 full Blue drop and 2022 full Green Drop Assessments  </a:t>
            </a:r>
          </a:p>
          <a:p>
            <a:pPr algn="just">
              <a:spcBef>
                <a:spcPts val="1200"/>
              </a:spcBef>
            </a:pPr>
            <a:r>
              <a:rPr lang="en-ZA" b="1" dirty="0"/>
              <a:t>Key Positive Results  </a:t>
            </a:r>
          </a:p>
          <a:p>
            <a:pPr marL="285750" indent="-285750" algn="just">
              <a:spcBef>
                <a:spcPts val="1200"/>
              </a:spcBef>
              <a:buFont typeface="Arial" panose="020B0604020202020204" pitchFamily="34" charset="0"/>
              <a:buChar char="•"/>
            </a:pPr>
            <a:r>
              <a:rPr lang="en-US" dirty="0"/>
              <a:t>68% of the 67 municipalities have drinking water infrastructure in an average or better condition </a:t>
            </a:r>
            <a:endParaRPr lang="en-ZA" b="1" dirty="0"/>
          </a:p>
          <a:p>
            <a:pPr algn="just">
              <a:spcBef>
                <a:spcPts val="1200"/>
              </a:spcBef>
            </a:pPr>
            <a:r>
              <a:rPr lang="en-ZA" b="1" dirty="0"/>
              <a:t>Key Negative  Results</a:t>
            </a:r>
            <a:endParaRPr lang="en-ZA" sz="1800" b="1" dirty="0"/>
          </a:p>
          <a:p>
            <a:pPr>
              <a:spcBef>
                <a:spcPts val="400"/>
              </a:spcBef>
            </a:pPr>
            <a:r>
              <a:rPr lang="en-US" u="sng" dirty="0"/>
              <a:t>Technical capacity </a:t>
            </a:r>
          </a:p>
          <a:p>
            <a:pPr marL="265113" indent="-265113">
              <a:spcBef>
                <a:spcPts val="400"/>
              </a:spcBef>
              <a:buFont typeface="Arial" panose="020B0604020202020204" pitchFamily="34" charset="0"/>
              <a:buChar char="•"/>
            </a:pPr>
            <a:r>
              <a:rPr lang="en-US" dirty="0"/>
              <a:t>Across the 67 municipalities, on average there is shortfall of 30%  of the required supervisors (Blue Drop); (85% Green Drop)</a:t>
            </a:r>
          </a:p>
          <a:p>
            <a:pPr marL="265113" indent="-265113">
              <a:spcBef>
                <a:spcPts val="400"/>
              </a:spcBef>
              <a:buFont typeface="Arial" panose="020B0604020202020204" pitchFamily="34" charset="0"/>
              <a:buChar char="•"/>
            </a:pPr>
            <a:r>
              <a:rPr lang="en-GB" dirty="0"/>
              <a:t>Across the 67 municipalities, on average there is shortfall of 58%  of the required process controllers (Blue Drop); (79% Green Drop)</a:t>
            </a:r>
          </a:p>
          <a:p>
            <a:pPr marL="265113" indent="-265113">
              <a:spcBef>
                <a:spcPts val="400"/>
              </a:spcBef>
              <a:buFont typeface="Arial" panose="020B0604020202020204" pitchFamily="34" charset="0"/>
              <a:buChar char="•"/>
            </a:pPr>
            <a:r>
              <a:rPr lang="en-GB" dirty="0"/>
              <a:t>Across the 67 municipalities, on average there is shortfall of 84% of the required qualified scientists (Blue Drop); (73% Green Drop)  </a:t>
            </a:r>
            <a:endParaRPr lang="en-US" dirty="0"/>
          </a:p>
          <a:p>
            <a:pPr marL="265113" indent="-265113">
              <a:spcBef>
                <a:spcPts val="400"/>
              </a:spcBef>
              <a:buFont typeface="Arial" panose="020B0604020202020204" pitchFamily="34" charset="0"/>
              <a:buChar char="•"/>
            </a:pPr>
            <a:r>
              <a:rPr lang="en-GB" dirty="0"/>
              <a:t>Across the 67 municipalities, on average there is shortfall of 45</a:t>
            </a:r>
            <a:r>
              <a:rPr lang="en-US" dirty="0"/>
              <a:t>%  of the required qualified engineers and other technical staff (Blue Drop), (30% Green Drop)</a:t>
            </a:r>
          </a:p>
          <a:p>
            <a:pPr marL="285750" indent="-285750" algn="just">
              <a:spcBef>
                <a:spcPts val="600"/>
              </a:spcBef>
              <a:buFont typeface="Arial" panose="020B0604020202020204" pitchFamily="34" charset="0"/>
              <a:buChar char="•"/>
            </a:pPr>
            <a:endParaRPr lang="en-GB" sz="1800" dirty="0">
              <a:solidFill>
                <a:schemeClr val="tx1"/>
              </a:solidFill>
              <a:effectLst/>
              <a:ea typeface="Times New Roman" panose="02020603050405020304" pitchFamily="18" charset="0"/>
              <a:cs typeface="Arial" panose="020B0604020202020204" pitchFamily="34" charset="0"/>
            </a:endParaRPr>
          </a:p>
          <a:p>
            <a:pPr marL="342900" indent="-342900" algn="just">
              <a:spcBef>
                <a:spcPts val="1200"/>
              </a:spcBef>
              <a:buFont typeface="Arial" panose="020B0604020202020204" pitchFamily="34" charset="0"/>
              <a:buChar char="•"/>
            </a:pPr>
            <a:endParaRPr lang="en-GB" sz="1800" dirty="0">
              <a:highlight>
                <a:srgbClr val="FFFF00"/>
              </a:highlight>
            </a:endParaRPr>
          </a:p>
          <a:p>
            <a:pPr marL="285750" indent="-285750" algn="just">
              <a:spcBef>
                <a:spcPts val="1200"/>
              </a:spcBef>
              <a:buFont typeface="Arial" panose="020B0604020202020204" pitchFamily="34" charset="0"/>
              <a:buChar char="•"/>
            </a:pPr>
            <a:endParaRPr lang="en-ZA"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121019" y="265110"/>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Part A: Recap on Summary of key results (1) </a:t>
            </a:r>
          </a:p>
        </p:txBody>
      </p:sp>
    </p:spTree>
    <p:extLst>
      <p:ext uri="{BB962C8B-B14F-4D97-AF65-F5344CB8AC3E}">
        <p14:creationId xmlns:p14="http://schemas.microsoft.com/office/powerpoint/2010/main" val="425557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7171194"/>
          </a:xfrm>
          <a:prstGeom prst="rect">
            <a:avLst/>
          </a:prstGeom>
          <a:noFill/>
        </p:spPr>
        <p:txBody>
          <a:bodyPr wrap="square" rtlCol="0">
            <a:spAutoFit/>
          </a:bodyPr>
          <a:lstStyle/>
          <a:p>
            <a:pPr algn="just">
              <a:spcBef>
                <a:spcPts val="1200"/>
              </a:spcBef>
            </a:pPr>
            <a:r>
              <a:rPr lang="en-ZA" b="1" dirty="0"/>
              <a:t>Key Negative Results Continued </a:t>
            </a:r>
          </a:p>
          <a:p>
            <a:pPr algn="just">
              <a:spcBef>
                <a:spcPts val="1200"/>
              </a:spcBef>
            </a:pPr>
            <a:r>
              <a:rPr lang="en-ZA" sz="1800" u="sng" dirty="0"/>
              <a:t>Drinking Water quality </a:t>
            </a:r>
          </a:p>
          <a:p>
            <a:pPr marL="460375" indent="-285750">
              <a:spcBef>
                <a:spcPts val="600"/>
              </a:spcBef>
              <a:buFont typeface="Arial" panose="020B0604020202020204" pitchFamily="34" charset="0"/>
              <a:buChar char="•"/>
              <a:defRPr/>
            </a:pPr>
            <a:r>
              <a:rPr lang="en-GB" dirty="0">
                <a:latin typeface="Calibri"/>
              </a:rPr>
              <a:t>39% of drinking water systems in this group of municipalities scored unacceptable for chemical water quality compliance</a:t>
            </a:r>
          </a:p>
          <a:p>
            <a:pPr marL="460375" indent="-285750">
              <a:spcBef>
                <a:spcPts val="600"/>
              </a:spcBef>
              <a:buFont typeface="Arial" panose="020B0604020202020204" pitchFamily="34" charset="0"/>
              <a:buChar char="•"/>
              <a:defRPr/>
            </a:pPr>
            <a:r>
              <a:rPr lang="en-GB" dirty="0">
                <a:latin typeface="Calibri"/>
              </a:rPr>
              <a:t>53% of drinking water systems in this group of municipalities scored unacceptable for microbiological water quality compliance  </a:t>
            </a:r>
          </a:p>
          <a:p>
            <a:pPr marL="460375" indent="-285750">
              <a:spcBef>
                <a:spcPts val="600"/>
              </a:spcBef>
              <a:buFont typeface="Arial" panose="020B0604020202020204" pitchFamily="34" charset="0"/>
              <a:buChar char="•"/>
              <a:defRPr/>
            </a:pPr>
            <a:r>
              <a:rPr lang="en-GB" dirty="0">
                <a:cs typeface="Arial" panose="020B0604020202020204" pitchFamily="34" charset="0"/>
              </a:rPr>
              <a:t>57 municipalities failed to issue advisory notices for 325 drinking water systems which did not meet chemical or microbiological water quality standards during testing in this time period – this is against the law </a:t>
            </a:r>
          </a:p>
          <a:p>
            <a:pPr marL="460375" indent="-285750">
              <a:spcBef>
                <a:spcPts val="600"/>
              </a:spcBef>
              <a:buFont typeface="Arial" panose="020B0604020202020204" pitchFamily="34" charset="0"/>
              <a:buChar char="•"/>
              <a:defRPr/>
            </a:pPr>
            <a:endParaRPr lang="en-GB" dirty="0">
              <a:cs typeface="Arial" panose="020B0604020202020204" pitchFamily="34" charset="0"/>
            </a:endParaRPr>
          </a:p>
          <a:p>
            <a:pPr marL="174625">
              <a:spcBef>
                <a:spcPts val="600"/>
              </a:spcBef>
              <a:defRPr/>
            </a:pPr>
            <a:r>
              <a:rPr lang="en-GB" u="sng" dirty="0">
                <a:latin typeface="Calibri"/>
              </a:rPr>
              <a:t>NRW </a:t>
            </a:r>
          </a:p>
          <a:p>
            <a:pPr marL="460375" indent="-285750">
              <a:spcBef>
                <a:spcPts val="600"/>
              </a:spcBef>
              <a:buFont typeface="Arial" panose="020B0604020202020204" pitchFamily="34" charset="0"/>
              <a:buChar char="•"/>
              <a:defRPr/>
            </a:pPr>
            <a:r>
              <a:rPr kumimoji="0" lang="en-US" sz="1800" b="0" i="0" u="none" strike="noStrike" kern="1200" cap="none" spc="0" normalizeH="0" baseline="0" noProof="0" dirty="0">
                <a:ln>
                  <a:noFill/>
                </a:ln>
                <a:effectLst/>
                <a:uLnTx/>
                <a:uFillTx/>
                <a:latin typeface="Calibri"/>
                <a:ea typeface="+mn-ea"/>
                <a:cs typeface="+mn-cs"/>
              </a:rPr>
              <a:t>60 </a:t>
            </a:r>
            <a:r>
              <a:rPr kumimoji="0" lang="en-US" sz="1800" b="0" i="0" u="none" strike="noStrike" kern="1200" cap="none" spc="0" normalizeH="0" baseline="0" noProof="0" dirty="0">
                <a:ln>
                  <a:noFill/>
                </a:ln>
                <a:solidFill>
                  <a:prstClr val="black"/>
                </a:solidFill>
                <a:effectLst/>
                <a:uLnTx/>
                <a:uFillTx/>
                <a:latin typeface="Calibri"/>
                <a:ea typeface="+mn-ea"/>
                <a:cs typeface="+mn-cs"/>
              </a:rPr>
              <a:t>of the 67 municipalities in this group have %NRW higher than 30% </a:t>
            </a:r>
          </a:p>
          <a:p>
            <a:pPr marL="460375" indent="-285750">
              <a:spcBef>
                <a:spcPts val="600"/>
              </a:spcBef>
              <a:buFont typeface="Arial" panose="020B0604020202020204" pitchFamily="34" charset="0"/>
              <a:buChar char="•"/>
            </a:pPr>
            <a:r>
              <a:rPr lang="en-GB" dirty="0"/>
              <a:t>19 municipalities of this group have a %NRW between 50% and 60%, 18 municipalities have a %NRW between 60% and 70%,</a:t>
            </a:r>
            <a:r>
              <a:rPr lang="en-GB" dirty="0">
                <a:solidFill>
                  <a:srgbClr val="FF0000"/>
                </a:solidFill>
              </a:rPr>
              <a:t> </a:t>
            </a:r>
            <a:r>
              <a:rPr lang="en-GB" dirty="0"/>
              <a:t>6 have %NRW between 70% and 80%,  and 2 have %NRW above 85% (Zululand DM and Joe </a:t>
            </a:r>
            <a:r>
              <a:rPr lang="en-GB" dirty="0" err="1"/>
              <a:t>Morolong</a:t>
            </a:r>
            <a:r>
              <a:rPr lang="en-GB" dirty="0"/>
              <a:t> LM)</a:t>
            </a:r>
            <a:r>
              <a:rPr lang="en-US" dirty="0"/>
              <a:t> </a:t>
            </a:r>
          </a:p>
          <a:p>
            <a:pPr marL="460375" indent="-285750">
              <a:spcBef>
                <a:spcPts val="600"/>
              </a:spcBef>
              <a:buFont typeface="Arial" panose="020B0604020202020204" pitchFamily="34" charset="0"/>
              <a:buChar char="•"/>
            </a:pPr>
            <a:r>
              <a:rPr lang="en-US" dirty="0"/>
              <a:t>24 of this group of 67 </a:t>
            </a:r>
            <a:r>
              <a:rPr lang="en-GB" dirty="0"/>
              <a:t>municipalities did not submit data for the No Drop Assessment (NRW data was estimated for these municipalities)</a:t>
            </a:r>
          </a:p>
          <a:p>
            <a:pPr algn="just">
              <a:spcBef>
                <a:spcPts val="1200"/>
              </a:spcBef>
            </a:pPr>
            <a:endParaRPr lang="en-GB" sz="1800" dirty="0">
              <a:solidFill>
                <a:schemeClr val="accent1"/>
              </a:solidFill>
            </a:endParaRP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GB" dirty="0"/>
          </a:p>
          <a:p>
            <a:pPr marL="342900" indent="-342900" algn="just">
              <a:spcBef>
                <a:spcPts val="1200"/>
              </a:spcBef>
              <a:buFont typeface="Arial" panose="020B0604020202020204" pitchFamily="34" charset="0"/>
              <a:buChar char="•"/>
            </a:pPr>
            <a:endParaRPr lang="en-GB" sz="1800" dirty="0"/>
          </a:p>
          <a:p>
            <a:pPr algn="just">
              <a:spcBef>
                <a:spcPts val="12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114300" y="191001"/>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Part A: Recap on summary of key results (2) </a:t>
            </a:r>
          </a:p>
        </p:txBody>
      </p:sp>
    </p:spTree>
    <p:extLst>
      <p:ext uri="{BB962C8B-B14F-4D97-AF65-F5344CB8AC3E}">
        <p14:creationId xmlns:p14="http://schemas.microsoft.com/office/powerpoint/2010/main" val="219924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995976"/>
            <a:ext cx="11741586" cy="8186857"/>
          </a:xfrm>
          <a:prstGeom prst="rect">
            <a:avLst/>
          </a:prstGeom>
          <a:noFill/>
        </p:spPr>
        <p:txBody>
          <a:bodyPr wrap="square" rtlCol="0">
            <a:spAutoFit/>
          </a:bodyPr>
          <a:lstStyle/>
          <a:p>
            <a:pPr algn="just">
              <a:spcBef>
                <a:spcPts val="1200"/>
              </a:spcBef>
            </a:pPr>
            <a:r>
              <a:rPr lang="en-ZA" b="1" dirty="0"/>
              <a:t>   Key Negative Results Continued </a:t>
            </a:r>
          </a:p>
          <a:p>
            <a:pPr algn="just">
              <a:spcBef>
                <a:spcPts val="1200"/>
              </a:spcBef>
            </a:pPr>
            <a:endParaRPr lang="en-ZA" b="1" dirty="0"/>
          </a:p>
          <a:p>
            <a:pPr marL="174625">
              <a:spcBef>
                <a:spcPts val="600"/>
              </a:spcBef>
            </a:pPr>
            <a:r>
              <a:rPr lang="en-GB" u="sng" dirty="0"/>
              <a:t>Operational and  Compliance Monitoring </a:t>
            </a:r>
          </a:p>
          <a:p>
            <a:pPr marL="460375" indent="-285750">
              <a:spcBef>
                <a:spcPts val="600"/>
              </a:spcBef>
              <a:buFont typeface="Arial" panose="020B0604020202020204" pitchFamily="34" charset="0"/>
              <a:buChar char="•"/>
            </a:pPr>
            <a:r>
              <a:rPr lang="en-US" dirty="0"/>
              <a:t>95% of the municipalities in this group scored unsatisfactory for operational monitoring (on-site daily testing)</a:t>
            </a:r>
          </a:p>
          <a:p>
            <a:pPr marL="460375" indent="-285750">
              <a:spcBef>
                <a:spcPts val="600"/>
              </a:spcBef>
              <a:buFont typeface="Arial" panose="020B0604020202020204" pitchFamily="34" charset="0"/>
              <a:buChar char="•"/>
            </a:pPr>
            <a:r>
              <a:rPr lang="en-US" dirty="0"/>
              <a:t>94% are failing to conduct all the required compliance monitoring (testing) for drinking water (required by law)</a:t>
            </a:r>
          </a:p>
          <a:p>
            <a:pPr marL="460375" indent="-285750">
              <a:spcBef>
                <a:spcPts val="600"/>
              </a:spcBef>
              <a:buFont typeface="Arial" panose="020B0604020202020204" pitchFamily="34" charset="0"/>
              <a:buChar char="•"/>
            </a:pPr>
            <a:r>
              <a:rPr lang="en-US" dirty="0"/>
              <a:t>94% are failing to conduct all the required tests for wastewater (required by law)</a:t>
            </a:r>
          </a:p>
          <a:p>
            <a:pPr marL="460375" indent="-285750">
              <a:spcBef>
                <a:spcPts val="600"/>
              </a:spcBef>
              <a:buFont typeface="Arial" panose="020B0604020202020204" pitchFamily="34" charset="0"/>
              <a:buChar char="•"/>
            </a:pPr>
            <a:endParaRPr lang="en-US" dirty="0"/>
          </a:p>
          <a:p>
            <a:pPr marL="174625">
              <a:spcBef>
                <a:spcPts val="600"/>
              </a:spcBef>
            </a:pPr>
            <a:r>
              <a:rPr lang="en-US" u="sng" dirty="0"/>
              <a:t>Infrastructure  condition </a:t>
            </a:r>
          </a:p>
          <a:p>
            <a:pPr marL="460375" indent="-285750">
              <a:spcBef>
                <a:spcPts val="600"/>
              </a:spcBef>
              <a:buFont typeface="Arial" panose="020B0604020202020204" pitchFamily="34" charset="0"/>
              <a:buChar char="•"/>
            </a:pPr>
            <a:r>
              <a:rPr lang="en-GB" dirty="0"/>
              <a:t>90% of the 67 municipalities have wastewater infrastructure in a poor or critical condition</a:t>
            </a:r>
          </a:p>
          <a:p>
            <a:pPr marL="460375" indent="-285750">
              <a:spcBef>
                <a:spcPts val="600"/>
              </a:spcBef>
              <a:buFont typeface="Arial" panose="020B0604020202020204" pitchFamily="34" charset="0"/>
              <a:buChar char="•"/>
            </a:pPr>
            <a:endParaRPr lang="en-GB" dirty="0"/>
          </a:p>
          <a:p>
            <a:pPr marL="174625">
              <a:spcBef>
                <a:spcPts val="600"/>
              </a:spcBef>
            </a:pPr>
            <a:r>
              <a:rPr lang="en-GB" u="sng" dirty="0"/>
              <a:t>Financial Management </a:t>
            </a:r>
            <a:endParaRPr lang="en-US" u="sng" dirty="0"/>
          </a:p>
          <a:p>
            <a:pPr marL="447675" indent="-265113" algn="just">
              <a:spcBef>
                <a:spcPts val="600"/>
              </a:spcBef>
              <a:buFont typeface="Arial" panose="020B0604020202020204" pitchFamily="34" charset="0"/>
              <a:buChar char="•"/>
            </a:pPr>
            <a:r>
              <a:rPr lang="en-US" dirty="0"/>
              <a:t>More than 80% of the 67 municipalities are not able to, or are only partially able to,  provide the requested financial information e.g. operations and maintenance budget, capital budget, percentage expenditure on O&amp;M, asset value </a:t>
            </a:r>
          </a:p>
          <a:p>
            <a:pPr marL="182562" algn="just">
              <a:spcBef>
                <a:spcPts val="600"/>
              </a:spcBef>
            </a:pPr>
            <a:endParaRPr lang="en-ZA" dirty="0"/>
          </a:p>
          <a:p>
            <a:pPr marL="460375" indent="-285750">
              <a:spcBef>
                <a:spcPts val="600"/>
              </a:spcBef>
              <a:buFont typeface="Arial" panose="020B0604020202020204" pitchFamily="34" charset="0"/>
              <a:buChar char="•"/>
            </a:pPr>
            <a:endParaRPr lang="en-US" dirty="0"/>
          </a:p>
          <a:p>
            <a:pPr lvl="1" algn="just">
              <a:spcBef>
                <a:spcPts val="600"/>
              </a:spcBef>
            </a:pPr>
            <a:endParaRPr lang="en-GB" dirty="0">
              <a:cs typeface="Arial" panose="020B0604020202020204" pitchFamily="34" charset="0"/>
            </a:endParaRPr>
          </a:p>
          <a:p>
            <a:pPr marL="447675" indent="-265113" algn="just">
              <a:spcBef>
                <a:spcPts val="600"/>
              </a:spcBef>
              <a:buFont typeface="Arial" panose="020B0604020202020204" pitchFamily="34" charset="0"/>
              <a:buChar char="•"/>
            </a:pPr>
            <a:endParaRPr lang="en-ZA" dirty="0"/>
          </a:p>
          <a:p>
            <a:pPr marL="285750" indent="-285750" algn="just">
              <a:spcBef>
                <a:spcPts val="1200"/>
              </a:spcBef>
              <a:buFont typeface="Arial" panose="020B0604020202020204" pitchFamily="34" charset="0"/>
              <a:buChar char="•"/>
            </a:pPr>
            <a:endParaRPr lang="en-GB" sz="1800" dirty="0">
              <a:solidFill>
                <a:schemeClr val="accent1"/>
              </a:solidFill>
            </a:endParaRP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GB" dirty="0"/>
          </a:p>
          <a:p>
            <a:pPr marL="342900" indent="-342900" algn="just">
              <a:spcBef>
                <a:spcPts val="1200"/>
              </a:spcBef>
              <a:buFont typeface="Arial" panose="020B0604020202020204" pitchFamily="34" charset="0"/>
              <a:buChar char="•"/>
            </a:pPr>
            <a:endParaRPr lang="en-GB" sz="1800" dirty="0"/>
          </a:p>
          <a:p>
            <a:pPr algn="just">
              <a:spcBef>
                <a:spcPts val="12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Part A: Recap on summary of key results (3) </a:t>
            </a:r>
          </a:p>
        </p:txBody>
      </p:sp>
    </p:spTree>
    <p:extLst>
      <p:ext uri="{BB962C8B-B14F-4D97-AF65-F5344CB8AC3E}">
        <p14:creationId xmlns:p14="http://schemas.microsoft.com/office/powerpoint/2010/main" val="356037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7</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183112" y="1232908"/>
            <a:ext cx="11825773" cy="6109365"/>
          </a:xfrm>
          <a:prstGeom prst="rect">
            <a:avLst/>
          </a:prstGeom>
          <a:noFill/>
        </p:spPr>
        <p:txBody>
          <a:bodyPr wrap="square" rtlCol="0">
            <a:spAutoFit/>
          </a:bodyPr>
          <a:lstStyle/>
          <a:p>
            <a:pPr marL="265113" indent="-265113">
              <a:spcBef>
                <a:spcPts val="1200"/>
              </a:spcBef>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results indicate that municipalities in this group are neglecting their wastewater infrastructure in particular:</a:t>
            </a:r>
          </a:p>
          <a:p>
            <a:pPr marL="742950" lvl="1" indent="-285750">
              <a:spcBef>
                <a:spcPts val="1200"/>
              </a:spcBef>
              <a:buFont typeface="Courier New" panose="02070309020205020404" pitchFamily="49" charset="0"/>
              <a:buChar char="o"/>
            </a:pPr>
            <a:r>
              <a:rPr lang="en-GB" dirty="0">
                <a:effectLst/>
                <a:latin typeface="Calibri" panose="020F0502020204030204" pitchFamily="34" charset="0"/>
                <a:ea typeface="Times New Roman" panose="02020603050405020304" pitchFamily="18" charset="0"/>
                <a:cs typeface="Calibri" panose="020F0502020204030204" pitchFamily="34" charset="0"/>
              </a:rPr>
              <a:t>The condition of wastewater infrastructure is significantly worse than the condition of drinking water infrastructure</a:t>
            </a:r>
          </a:p>
          <a:p>
            <a:pPr marL="265113" indent="-265113">
              <a:spcBef>
                <a:spcPts val="12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results suggest that skill shortages are a more important contributing factor to poor drinking water performance than the condition of drinking water infrastructure </a:t>
            </a:r>
          </a:p>
          <a:p>
            <a:pPr marL="265113" indent="-265113">
              <a:spcBef>
                <a:spcPts val="12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Generally, the municipalities in this group have grossly inadequate capacity to manage the water services functions. </a:t>
            </a:r>
            <a:r>
              <a:rPr lang="en-GB" dirty="0">
                <a:latin typeface="Calibri" panose="020F0502020204030204" pitchFamily="34" charset="0"/>
                <a:ea typeface="Times New Roman" panose="02020603050405020304" pitchFamily="18" charset="0"/>
                <a:cs typeface="Calibri" panose="020F0502020204030204" pitchFamily="34" charset="0"/>
              </a:rPr>
              <a:t>The high shortages of certified process controllers (particularly for wastewater systems) and scientists may partially explain the poor performance of this group of municipalities in terms of compliance monitoring i.e. carrying out the required tests, given that generally process controllers are responsible for daily on-site testing</a:t>
            </a:r>
          </a:p>
          <a:p>
            <a:pPr marL="265113" indent="-265113">
              <a:spcBef>
                <a:spcPts val="1200"/>
              </a:spcBef>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It is impossible for a municipality to run the water services function effectively, or to obtain any surplus from the sale of water, if % NRW is 50%, 60%, 70% or even higher than 80% . It makes very difficult for the municipality to budget adequately for operations and maintenance, which cannot be funded from national grants</a:t>
            </a:r>
          </a:p>
          <a:p>
            <a:pPr marL="265113" indent="-265113">
              <a:spcBef>
                <a:spcPts val="1200"/>
              </a:spcBef>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non-provision of information for No Drop Assessments by 24 of the 67 municipalities indicates that these 24 municipalities may not have the basic information required to manage their NRW</a:t>
            </a:r>
          </a:p>
          <a:p>
            <a:pPr marL="265113" indent="-265113">
              <a:spcBef>
                <a:spcPts val="600"/>
              </a:spcBef>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800"/>
              </a:spcBef>
            </a:pP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8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F127FFA-D526-630D-5E11-CD5889462453}"/>
              </a:ext>
            </a:extLst>
          </p:cNvPr>
          <p:cNvSpPr txBox="1">
            <a:spLocks/>
          </p:cNvSpPr>
          <p:nvPr/>
        </p:nvSpPr>
        <p:spPr>
          <a:xfrm>
            <a:off x="183113" y="47863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Recap on Analysis of results </a:t>
            </a:r>
          </a:p>
        </p:txBody>
      </p:sp>
    </p:spTree>
    <p:extLst>
      <p:ext uri="{BB962C8B-B14F-4D97-AF65-F5344CB8AC3E}">
        <p14:creationId xmlns:p14="http://schemas.microsoft.com/office/powerpoint/2010/main" val="207367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8</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270626" y="1207763"/>
            <a:ext cx="11650746" cy="8032968"/>
          </a:xfrm>
          <a:prstGeom prst="rect">
            <a:avLst/>
          </a:prstGeom>
          <a:noFill/>
        </p:spPr>
        <p:txBody>
          <a:bodyPr wrap="square" rtlCol="0">
            <a:spAutoFit/>
          </a:bodyPr>
          <a:lstStyle/>
          <a:p>
            <a:pPr marL="265113" indent="-265113">
              <a:spcBef>
                <a:spcPts val="1200"/>
              </a:spcBef>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drinking water quality produced by most of the systems in these municipalities does not meet the SANS 241 standard</a:t>
            </a:r>
          </a:p>
          <a:p>
            <a:pPr marL="265113" indent="-265113">
              <a:spcBef>
                <a:spcPts val="1200"/>
              </a:spcBef>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Therefore, the water supplied by these municipalities often poses a health risk and the situation is exacerbated by the fact that 57 of the 67 municipalities do not inform their consumers when the quality of the water supplied is not fit for human consumption</a:t>
            </a:r>
          </a:p>
          <a:p>
            <a:pPr marL="265113" indent="-265113">
              <a:spcBef>
                <a:spcPts val="1200"/>
              </a:spcBef>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Contaminated water and poor sanitation are linked to transmission of life-threatening diseases such as cholera, diarrhoea, dysentery, hepatitis A, typhoid and polio. </a:t>
            </a:r>
          </a:p>
          <a:p>
            <a:pPr marL="265113" indent="-265113">
              <a:spcBef>
                <a:spcPts val="1200"/>
              </a:spcBef>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1200"/>
              </a:spcBef>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Given that the NRW levels and financial management in these municipalities generally render them incapable of operating and maintaining their water and sanitation services, and given that many of these municipalities are endangering the health and lives of the residents through providing water that is not fit for human consumption, it can be concluded that all the Water Services Authorities in this group must implement fundamental change such </a:t>
            </a:r>
            <a:r>
              <a:rPr lang="en-GB" b="1" dirty="0">
                <a:latin typeface="Calibri" panose="020F0502020204030204" pitchFamily="34" charset="0"/>
                <a:ea typeface="Times New Roman" panose="02020603050405020304" pitchFamily="18" charset="0"/>
                <a:cs typeface="Calibri" panose="020F0502020204030204" pitchFamily="34" charset="0"/>
              </a:rPr>
              <a:t>as putting in place alternative means of service provision. Alternatively, CoGTA could consider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reassignment of the WSA function.</a:t>
            </a:r>
          </a:p>
          <a:p>
            <a:pPr>
              <a:spcBef>
                <a:spcPts val="1200"/>
              </a:spcBef>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1200"/>
              </a:spcBef>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p>
          <a:p>
            <a:pPr marL="265113" indent="-265113">
              <a:spcBef>
                <a:spcPts val="1200"/>
              </a:spcBef>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65113" indent="-265113">
              <a:spcBef>
                <a:spcPts val="1200"/>
              </a:spcBef>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65113" indent="-265113">
              <a:spcBef>
                <a:spcPts val="1200"/>
              </a:spcBef>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65113" indent="-265113">
              <a:spcBef>
                <a:spcPts val="1200"/>
              </a:spcBef>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200"/>
              </a:spcBef>
            </a:pP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2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F127FFA-D526-630D-5E11-CD5889462453}"/>
              </a:ext>
            </a:extLst>
          </p:cNvPr>
          <p:cNvSpPr txBox="1">
            <a:spLocks/>
          </p:cNvSpPr>
          <p:nvPr/>
        </p:nvSpPr>
        <p:spPr>
          <a:xfrm>
            <a:off x="183113" y="47863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Recap on Analysis of results </a:t>
            </a:r>
          </a:p>
        </p:txBody>
      </p:sp>
    </p:spTree>
    <p:extLst>
      <p:ext uri="{BB962C8B-B14F-4D97-AF65-F5344CB8AC3E}">
        <p14:creationId xmlns:p14="http://schemas.microsoft.com/office/powerpoint/2010/main" val="300196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31AE3-FA7A-B6C6-FC68-F49345A0CC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B0DFF6-6D30-B04A-1F37-CFFA34DC7213}"/>
              </a:ext>
            </a:extLst>
          </p:cNvPr>
          <p:cNvSpPr>
            <a:spLocks noGrp="1"/>
          </p:cNvSpPr>
          <p:nvPr>
            <p:ph type="title"/>
          </p:nvPr>
        </p:nvSpPr>
        <p:spPr>
          <a:xfrm>
            <a:off x="725905" y="365906"/>
            <a:ext cx="10515600" cy="615295"/>
          </a:xfrm>
        </p:spPr>
        <p:txBody>
          <a:bodyPr/>
          <a:lstStyle/>
          <a:p>
            <a:pPr algn="l"/>
            <a:r>
              <a:rPr lang="en-ZA" sz="2400" dirty="0">
                <a:latin typeface="Arial"/>
              </a:rPr>
              <a:t>Part C: General Agreed actions by WSAs </a:t>
            </a:r>
            <a:r>
              <a:rPr lang="en-ZA" sz="2400" dirty="0" err="1">
                <a:latin typeface="Arial"/>
              </a:rPr>
              <a:t>WSS</a:t>
            </a:r>
            <a:r>
              <a:rPr lang="en-ZA" sz="2400" dirty="0">
                <a:latin typeface="Arial"/>
              </a:rPr>
              <a:t> Summit 2024</a:t>
            </a:r>
          </a:p>
        </p:txBody>
      </p:sp>
      <p:sp>
        <p:nvSpPr>
          <p:cNvPr id="4" name="Text Placeholder 3">
            <a:extLst>
              <a:ext uri="{FF2B5EF4-FFF2-40B4-BE49-F238E27FC236}">
                <a16:creationId xmlns:a16="http://schemas.microsoft.com/office/drawing/2014/main" id="{05D29A24-FF17-C44C-168C-32872C5C1F8F}"/>
              </a:ext>
            </a:extLst>
          </p:cNvPr>
          <p:cNvSpPr>
            <a:spLocks noGrp="1"/>
          </p:cNvSpPr>
          <p:nvPr>
            <p:ph type="body" sz="quarter" idx="10"/>
          </p:nvPr>
        </p:nvSpPr>
        <p:spPr>
          <a:xfrm>
            <a:off x="0" y="1272419"/>
            <a:ext cx="11874500" cy="3886200"/>
          </a:xfrm>
        </p:spPr>
        <p:txBody>
          <a:bodyPr/>
          <a:lstStyle/>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a:t>
            </a:r>
            <a:r>
              <a:rPr lang="en-ZA" sz="1800" dirty="0" err="1">
                <a:solidFill>
                  <a:srgbClr val="000000"/>
                </a:solidFill>
                <a:latin typeface="Calibri" panose="020F0502020204030204" pitchFamily="34" charset="0"/>
                <a:cs typeface="Calibri" panose="020F0502020204030204" pitchFamily="34" charset="0"/>
              </a:rPr>
              <a:t>WSPs</a:t>
            </a:r>
            <a:r>
              <a:rPr lang="en-ZA" sz="1800" dirty="0">
                <a:solidFill>
                  <a:srgbClr val="000000"/>
                </a:solidFill>
                <a:latin typeface="Calibri" panose="020F0502020204030204" pitchFamily="34" charset="0"/>
                <a:cs typeface="Calibri" panose="020F0502020204030204" pitchFamily="34" charset="0"/>
              </a:rPr>
              <a:t> to implement non-revenue water programmes, with targets and timeframes. The case study of the successful NRW programme in Ekurhuleni provides a good example. </a:t>
            </a:r>
          </a:p>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a:t>
            </a:r>
            <a:r>
              <a:rPr lang="en-ZA" sz="1800" dirty="0" err="1">
                <a:solidFill>
                  <a:srgbClr val="000000"/>
                </a:solidFill>
                <a:latin typeface="Calibri" panose="020F0502020204030204" pitchFamily="34" charset="0"/>
                <a:cs typeface="Calibri" panose="020F0502020204030204" pitchFamily="34" charset="0"/>
              </a:rPr>
              <a:t>WSPs</a:t>
            </a:r>
            <a:r>
              <a:rPr lang="en-ZA" sz="1800" dirty="0">
                <a:solidFill>
                  <a:srgbClr val="000000"/>
                </a:solidFill>
                <a:latin typeface="Calibri" panose="020F0502020204030204" pitchFamily="34" charset="0"/>
                <a:cs typeface="Calibri" panose="020F0502020204030204" pitchFamily="34" charset="0"/>
              </a:rPr>
              <a:t> to implement water conservation and demand management programmes, with targets and timeframes, to reduce demand towards the international norm of 176l/c/d.</a:t>
            </a:r>
          </a:p>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 to consider ringfencing revenues from water services for water services functions.</a:t>
            </a:r>
          </a:p>
          <a:p>
            <a:pPr marL="683895" lvl="1" indent="-342900" algn="just">
              <a:lnSpc>
                <a:spcPct val="107000"/>
              </a:lnSpc>
              <a:spcAft>
                <a:spcPts val="600"/>
              </a:spcAft>
              <a:buFont typeface="Arial" panose="020B0604020202020204" pitchFamily="34" charset="0"/>
              <a:buChar char="•"/>
              <a:tabLst>
                <a:tab pos="685800" algn="l"/>
              </a:tabLst>
            </a:pPr>
            <a:r>
              <a:rPr lang="en-ZA" dirty="0">
                <a:solidFill>
                  <a:srgbClr val="000000"/>
                </a:solidFill>
                <a:latin typeface="Calibri" panose="020F0502020204030204" pitchFamily="34" charset="0"/>
                <a:cs typeface="Calibri" panose="020F0502020204030204" pitchFamily="34" charset="0"/>
              </a:rPr>
              <a:t>All WSA will develop an infrastructure security strategy/ plan, to combat vandalism and theft of water and sanitation infrastructure</a:t>
            </a:r>
            <a:r>
              <a:rPr lang="en-ZA" sz="2400" dirty="0">
                <a:solidFill>
                  <a:srgbClr val="000000"/>
                </a:solidFill>
                <a:latin typeface="Calibri" panose="020F0502020204030204" pitchFamily="34" charset="0"/>
                <a:cs typeface="Calibri" panose="020F0502020204030204" pitchFamily="34" charset="0"/>
              </a:rPr>
              <a:t>. </a:t>
            </a:r>
          </a:p>
          <a:p>
            <a:pPr marL="683895" algn="just">
              <a:lnSpc>
                <a:spcPct val="107000"/>
              </a:lnSpc>
              <a:spcAft>
                <a:spcPts val="600"/>
              </a:spcAft>
              <a:tabLst>
                <a:tab pos="685800" algn="l"/>
              </a:tabLst>
            </a:pPr>
            <a:endParaRPr lang="en-ZA" sz="2400" dirty="0">
              <a:solidFill>
                <a:srgbClr val="000000"/>
              </a:solidFill>
              <a:latin typeface="Calibri" panose="020F0502020204030204" pitchFamily="34" charset="0"/>
              <a:cs typeface="Calibri" panose="020F0502020204030204" pitchFamily="34" charset="0"/>
            </a:endParaRPr>
          </a:p>
          <a:p>
            <a:pPr marL="228600" indent="0" algn="just">
              <a:lnSpc>
                <a:spcPct val="107000"/>
              </a:lnSpc>
              <a:spcAft>
                <a:spcPts val="800"/>
              </a:spcAft>
              <a:buNone/>
            </a:pPr>
            <a:endParaRPr lang="en-ZA" sz="2000" dirty="0">
              <a:effectLst/>
              <a:latin typeface="Times New Roman" panose="02020603050405020304" pitchFamily="18" charset="0"/>
              <a:ea typeface="Times New Roman" panose="02020603050405020304" pitchFamily="18" charset="0"/>
            </a:endParaRPr>
          </a:p>
          <a:p>
            <a:pPr marL="110490" indent="0" algn="just">
              <a:spcAft>
                <a:spcPts val="1800"/>
              </a:spcAft>
              <a:buNone/>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2" name="Slide Number Placeholder 1">
            <a:extLst>
              <a:ext uri="{FF2B5EF4-FFF2-40B4-BE49-F238E27FC236}">
                <a16:creationId xmlns:a16="http://schemas.microsoft.com/office/drawing/2014/main" id="{412D6F04-F075-DF8E-1368-F02829E1F5A5}"/>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9</a:t>
            </a:fld>
            <a:endParaRPr lang="en-US"/>
          </a:p>
        </p:txBody>
      </p:sp>
    </p:spTree>
    <p:extLst>
      <p:ext uri="{BB962C8B-B14F-4D97-AF65-F5344CB8AC3E}">
        <p14:creationId xmlns:p14="http://schemas.microsoft.com/office/powerpoint/2010/main" val="4156853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O-BRANDED DHS &amp; DW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2.xml><?xml version="1.0" encoding="utf-8"?>
<ds:datastoreItem xmlns:ds="http://schemas.openxmlformats.org/officeDocument/2006/customXml" ds:itemID="{D393B6ED-B4D6-4899-8D3A-D1AB87FCCCA0}">
  <ds:schemaRefs>
    <ds:schemaRef ds:uri="http://purl.org/dc/dcmitype/"/>
    <ds:schemaRef ds:uri="http://schemas.microsoft.com/office/2006/metadata/properties"/>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1e092b79-e893-46dc-8557-688da0bbef03"/>
    <ds:schemaRef ds:uri="f1a79bbf-5b16-462e-ba17-9a94ca982df9"/>
    <ds:schemaRef ds:uri="http://purl.org/dc/elements/1.1/"/>
  </ds:schemaRefs>
</ds:datastoreItem>
</file>

<file path=customXml/itemProps3.xml><?xml version="1.0" encoding="utf-8"?>
<ds:datastoreItem xmlns:ds="http://schemas.openxmlformats.org/officeDocument/2006/customXml" ds:itemID="{C2CBAB43-0FCB-4339-8572-ED7F1861B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79bbf-5b16-462e-ba17-9a94ca982df9"/>
    <ds:schemaRef ds:uri="1e092b79-e893-46dc-8557-688da0bbe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12667</TotalTime>
  <Words>3397</Words>
  <Application>Microsoft Office PowerPoint</Application>
  <PresentationFormat>Widescreen</PresentationFormat>
  <Paragraphs>377</Paragraphs>
  <Slides>26</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Aptos</vt:lpstr>
      <vt:lpstr>Aptos Display</vt:lpstr>
      <vt:lpstr>Arial</vt:lpstr>
      <vt:lpstr>Calibri</vt:lpstr>
      <vt:lpstr>Courier New</vt:lpstr>
      <vt:lpstr>Symbol</vt:lpstr>
      <vt:lpstr>Times New Roman</vt:lpstr>
      <vt:lpstr>Office Theme</vt:lpstr>
      <vt:lpstr>3_CO-BRANDED DHS &amp; DWS PRESENTATION</vt:lpstr>
      <vt:lpstr>1_Office Theme</vt:lpstr>
      <vt:lpstr>PowerPoint Presentation</vt:lpstr>
      <vt:lpstr>Agenda for Groups 2a-2d work</vt:lpstr>
      <vt:lpstr>Agenda for Group 2a work: Five Pillars of Focus</vt:lpstr>
      <vt:lpstr>PowerPoint Presentation</vt:lpstr>
      <vt:lpstr>PowerPoint Presentation</vt:lpstr>
      <vt:lpstr>PowerPoint Presentation</vt:lpstr>
      <vt:lpstr>PowerPoint Presentation</vt:lpstr>
      <vt:lpstr>PowerPoint Presentation</vt:lpstr>
      <vt:lpstr>Part C: General Agreed actions by WSAs WSS Summit 2024</vt:lpstr>
      <vt:lpstr>Summit 2024: Specific agreed actions by WSAs Group 2a </vt:lpstr>
      <vt:lpstr>Progress of Group 2a against agreed actions</vt:lpstr>
      <vt:lpstr>PowerPoint Presentation</vt:lpstr>
      <vt:lpstr>Group 2a: WSAs report on WSP function is ringfenced or has been ringfenced since the summit or in process (67 out of 69)</vt:lpstr>
      <vt:lpstr>Group 2a: WSAs report on Systems Act Section 78  process for water and sanitation services  (67 out of 69)</vt:lpstr>
      <vt:lpstr>Group 2a: WSAs report on development of an infrastructure security plan  (67 out of 69)</vt:lpstr>
      <vt:lpstr>PowerPoint Presentation</vt:lpstr>
      <vt:lpstr>PowerPoint Presentation</vt:lpstr>
      <vt:lpstr>PowerPoint Presentation</vt:lpstr>
      <vt:lpstr>PowerPoint Presentation</vt:lpstr>
      <vt:lpstr>Group 2a: WSAs reported measures taken to improve financial management of WSS function (67 out of 69)</vt:lpstr>
      <vt:lpstr>PowerPoint Presentation</vt:lpstr>
      <vt:lpstr>Sector Reform</vt:lpstr>
      <vt:lpstr>Distinguishing local and national regulation </vt:lpstr>
      <vt:lpstr>Minimum competency </vt:lpstr>
      <vt:lpstr>Ensuring sustainable service delivery - the WSAs constitutional duty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24</cp:revision>
  <cp:lastPrinted>2023-11-08T08:35:10Z</cp:lastPrinted>
  <dcterms:created xsi:type="dcterms:W3CDTF">2023-09-10T15:28:51Z</dcterms:created>
  <dcterms:modified xsi:type="dcterms:W3CDTF">2025-03-26T15:51:14Z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2025-02-05T09:14:35Z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316c10ac-1ce0-4e03-b534-6fda2ba1fded</vt:lpwstr>
  </property>
  <property fmtid="{D5CDD505-2E9C-101B-9397-08002B2CF9AE}" pid="9" name="MSIP_Label_382c5201-1ce7-41e2-bc35-8f8dc05aa09a_ContentBits">
    <vt:lpwstr>0</vt:lpwstr>
  </property>
</Properties>
</file>